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4.xml" ContentType="application/vnd.openxmlformats-officedocument.theme+xml"/>
  <Override PartName="/ppt/slideLayouts/slideLayout13.xml" ContentType="application/vnd.openxmlformats-officedocument.presentationml.slideLayout+xml"/>
  <Override PartName="/ppt/theme/theme5.xml" ContentType="application/vnd.openxmlformats-officedocument.theme+xml"/>
  <Override PartName="/ppt/slideLayouts/slideLayout14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3" r:id="rId1"/>
    <p:sldMasterId id="2147483668" r:id="rId2"/>
    <p:sldMasterId id="2147483674" r:id="rId3"/>
    <p:sldMasterId id="2147483648" r:id="rId4"/>
    <p:sldMasterId id="2147483684" r:id="rId5"/>
    <p:sldMasterId id="2147483697" r:id="rId6"/>
  </p:sldMasterIdLst>
  <p:notesMasterIdLst>
    <p:notesMasterId r:id="rId28"/>
  </p:notesMasterIdLst>
  <p:handoutMasterIdLst>
    <p:handoutMasterId r:id="rId29"/>
  </p:handoutMasterIdLst>
  <p:sldIdLst>
    <p:sldId id="355" r:id="rId7"/>
    <p:sldId id="357" r:id="rId8"/>
    <p:sldId id="371" r:id="rId9"/>
    <p:sldId id="383" r:id="rId10"/>
    <p:sldId id="385" r:id="rId11"/>
    <p:sldId id="384" r:id="rId12"/>
    <p:sldId id="372" r:id="rId13"/>
    <p:sldId id="373" r:id="rId14"/>
    <p:sldId id="374" r:id="rId15"/>
    <p:sldId id="375" r:id="rId16"/>
    <p:sldId id="376" r:id="rId17"/>
    <p:sldId id="377" r:id="rId18"/>
    <p:sldId id="378" r:id="rId19"/>
    <p:sldId id="379" r:id="rId20"/>
    <p:sldId id="386" r:id="rId21"/>
    <p:sldId id="387" r:id="rId22"/>
    <p:sldId id="382" r:id="rId23"/>
    <p:sldId id="381" r:id="rId24"/>
    <p:sldId id="370" r:id="rId25"/>
    <p:sldId id="356" r:id="rId26"/>
    <p:sldId id="380" r:id="rId27"/>
  </p:sldIdLst>
  <p:sldSz cx="9144000" cy="6858000" type="screen4x3"/>
  <p:notesSz cx="9925050" cy="6665913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00">
          <p15:clr>
            <a:srgbClr val="A4A3A4"/>
          </p15:clr>
        </p15:guide>
        <p15:guide id="2" pos="312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293"/>
    <a:srgbClr val="98C6EA"/>
    <a:srgbClr val="999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84E427A-3D55-4303-BF80-6455036E1DE7}" styleName="Designformatvorlage 1 - Akz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E269D01E-BC32-4049-B463-5C60D7B0CCD2}" styleName="Designformatvorlage 2 - Akz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D083AE6-46FA-4A59-8FB0-9F97EB10719F}" styleName="Helle Formatvorlage 3 - Akz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7292A2E-F333-43FB-9621-5CBBE7FDCDCB}" styleName="Helle Formatvorlage 2 - Akz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D27102A9-8310-4765-A935-A1911B00CA55}" styleName="Helle Formatvorlage 1 - Akz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EC20E35-A176-4012-BC5E-935CFFF8708E}" styleName="Mittlere Formatvorlag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C4B1156A-380E-4F78-BDF5-A606A8083BF9}" styleName="Mittlere Formatvorlage 4 - Akz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74C1A8A3-306A-4EB7-A6B1-4F7E0EB9C5D6}" styleName="Mittlere Formatvorlage 3 - Akz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D7AC3CCA-C797-4891-BE02-D94E43425B78}" styleName="Mittlere Formatvorlag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Helle Formatvorlag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3C2FFA5D-87B4-456A-9821-1D502468CF0F}" styleName="Designformatvorlage 1 - Akz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7853C-536D-4A76-A0AE-DD22124D55A5}" styleName="Designformatvorlage 1 - Akz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08FB837D-C827-4EFA-A057-4D05807E0F7C}" styleName="Designformatvorlage 1 - Akz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925" autoAdjust="0"/>
    <p:restoredTop sz="89931" autoAdjust="0"/>
  </p:normalViewPr>
  <p:slideViewPr>
    <p:cSldViewPr snapToGrid="0">
      <p:cViewPr varScale="1">
        <p:scale>
          <a:sx n="96" d="100"/>
          <a:sy n="96" d="100"/>
        </p:scale>
        <p:origin x="795" y="39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4200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35" d="100"/>
          <a:sy n="135" d="100"/>
        </p:scale>
        <p:origin x="-1518" y="-90"/>
      </p:cViewPr>
      <p:guideLst>
        <p:guide orient="horz" pos="2100"/>
        <p:guide pos="312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5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5621901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0999E4A7-FEC7-BC4E-94F0-4E39CB2D987E}" type="datetime1">
              <a:rPr lang="de-DE" smtClean="0"/>
              <a:t>29.08.2017</a:t>
            </a:fld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2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5621901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62C15F7A-46C6-4AD2-BFEC-842DCCCC19C4}" type="slidenum">
              <a:rPr lang="en-GB"/>
              <a:pPr>
                <a:defRPr/>
              </a:pPr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909573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5621901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606D2FA8-812A-E143-A421-8366E0E47471}" type="datetime1">
              <a:rPr lang="de-DE" smtClean="0"/>
              <a:t>29.08.2017</a:t>
            </a:fld>
            <a:endParaRPr lang="en-GB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295650" y="500063"/>
            <a:ext cx="3333750" cy="25003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708" tIns="45354" rIns="90708" bIns="45354" rtlCol="0" anchor="ctr"/>
          <a:lstStyle/>
          <a:p>
            <a:pPr lvl="0"/>
            <a:endParaRPr lang="en-GB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992506" y="3166309"/>
            <a:ext cx="7940040" cy="2999661"/>
          </a:xfrm>
          <a:prstGeom prst="rect">
            <a:avLst/>
          </a:prstGeom>
        </p:spPr>
        <p:txBody>
          <a:bodyPr vert="horz" wrap="square" lIns="90708" tIns="45354" rIns="90708" bIns="45354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2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5621901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00AFC6D0-44D5-4EB7-828F-6F464F83D79A}" type="slidenum">
              <a:rPr lang="en-GB"/>
              <a:pPr>
                <a:defRPr/>
              </a:pPr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799730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182563" indent="-182563" algn="l" rtl="0" fontAlgn="base">
      <a:spcBef>
        <a:spcPct val="30000"/>
      </a:spcBef>
      <a:spcAft>
        <a:spcPct val="0"/>
      </a:spcAft>
      <a:buFont typeface="Arial" charset="0"/>
      <a:buChar char="•"/>
      <a:defRPr sz="1200" kern="1200">
        <a:solidFill>
          <a:schemeClr val="tx1"/>
        </a:solidFill>
        <a:latin typeface="+mn-lt"/>
        <a:ea typeface="+mn-ea"/>
        <a:cs typeface="Arial" charset="0"/>
      </a:defRPr>
    </a:lvl2pPr>
    <a:lvl3pPr marL="355600" indent="-173038" algn="l" rtl="0" fontAlgn="base">
      <a:spcBef>
        <a:spcPct val="30000"/>
      </a:spcBef>
      <a:spcAft>
        <a:spcPct val="0"/>
      </a:spcAft>
      <a:buFont typeface="Symbol" pitchFamily="18" charset="2"/>
      <a:buChar char="-"/>
      <a:defRPr sz="1200" kern="1200">
        <a:solidFill>
          <a:schemeClr val="tx1"/>
        </a:solidFill>
        <a:latin typeface="+mn-lt"/>
        <a:ea typeface="+mn-ea"/>
        <a:cs typeface="Arial" charset="0"/>
      </a:defRPr>
    </a:lvl3pPr>
    <a:lvl4pPr marL="538163" indent="-182563" algn="l" rtl="0" fontAlgn="base">
      <a:spcBef>
        <a:spcPct val="30000"/>
      </a:spcBef>
      <a:spcAft>
        <a:spcPct val="0"/>
      </a:spcAft>
      <a:buFont typeface="Courier New" pitchFamily="49" charset="0"/>
      <a:buChar char="o"/>
      <a:defRPr sz="1200" kern="1200">
        <a:solidFill>
          <a:schemeClr val="tx1"/>
        </a:solidFill>
        <a:latin typeface="+mn-lt"/>
        <a:ea typeface="+mn-ea"/>
        <a:cs typeface="Arial" charset="0"/>
      </a:defRPr>
    </a:lvl4pPr>
    <a:lvl5pPr marL="720725" indent="-182563" algn="l" rtl="0" fontAlgn="base">
      <a:spcBef>
        <a:spcPct val="30000"/>
      </a:spcBef>
      <a:spcAft>
        <a:spcPct val="0"/>
      </a:spcAft>
      <a:buFont typeface="Wingdings" pitchFamily="2" charset="2"/>
      <a:buChar char="§"/>
      <a:defRPr sz="1200" kern="1200">
        <a:solidFill>
          <a:schemeClr val="tx1"/>
        </a:solidFill>
        <a:latin typeface="+mn-lt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</a:t>
            </a:fld>
            <a:endParaRPr lang="en-GB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97875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97875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97875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97875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97875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8010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69998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978752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97875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97875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97875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97875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6318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34405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00552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97875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97875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97875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6408271"/>
            <a:ext cx="575236" cy="3585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DE"/>
              <a:t>XML Technology | BlackJack | Urban, Seeser, Rienau, Mitterer, Ehler | Garching, 08/30/17</a:t>
            </a:r>
            <a:endParaRPr lang="en-US" dirty="0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+ Text (Hintergr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 bwMode="auto">
          <a:xfrm>
            <a:off x="0" y="2477139"/>
            <a:ext cx="9144000" cy="438086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r" eaLnBrk="0" hangingPunct="0"/>
            <a:endParaRPr lang="de-DE" sz="1000">
              <a:latin typeface="Arial" pitchFamily="34" charset="0"/>
            </a:endParaRPr>
          </a:p>
        </p:txBody>
      </p:sp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noProof="0"/>
              <a:t>XML Technology | BlackJack | Urban, Seeser, Rienau, Mitterer, Ehler | Garching, 08/30/17</a:t>
            </a:r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2484000"/>
            <a:ext cx="4242816" cy="3974655"/>
          </a:xfrm>
          <a:prstGeom prst="rect">
            <a:avLst/>
          </a:prstGeom>
        </p:spPr>
        <p:txBody>
          <a:bodyPr lIns="0" rIns="0"/>
          <a:lstStyle>
            <a:lvl1pPr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 sz="1600" baseline="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sz="1600" dirty="0"/>
              <a:t>Dritte Ebene</a:t>
            </a:r>
            <a:endParaRPr lang="de-DE" dirty="0"/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584192" y="2484120"/>
            <a:ext cx="4244400" cy="39744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ße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noProof="0"/>
              <a:t>XML Technology | BlackJack | Urban, Seeser, Rienau, Mitterer, Ehler | Garching, 08/30/17</a:t>
            </a:r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7"/>
          </p:nvPr>
        </p:nvSpPr>
        <p:spPr>
          <a:xfrm>
            <a:off x="0" y="2476500"/>
            <a:ext cx="9144000" cy="4381500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r formatfüll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1691640"/>
            <a:ext cx="9144000" cy="516636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/>
              <a:t>XML Technology | BlackJack | Urban, Seeser, Rienau, Mitterer, Ehler | Garching, 08/30/17</a:t>
            </a:r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42579873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1231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baseline="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Präsentationsmuster</a:t>
            </a: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kann auch als </a:t>
            </a:r>
            <a:r>
              <a:rPr lang="de-DE" noProof="0" dirty="0" err="1"/>
              <a:t>Kapiteltrenner</a:t>
            </a:r>
            <a:r>
              <a:rPr lang="de-DE" noProof="0" dirty="0"/>
              <a:t> verwendet werden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XML Technology | BlackJack | Urban, Seeser, Rienau, Mitterer, Ehler | Garching, 08/30/17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XML Technology | BlackJack | Urban, Seeser, Rienau, Mitterer, Ehler | Garching, 08/30/17</a:t>
            </a:r>
            <a:endParaRPr lang="en-US" dirty="0"/>
          </a:p>
        </p:txBody>
      </p:sp>
      <p:sp>
        <p:nvSpPr>
          <p:cNvPr id="5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1231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baseline="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Präsentationsmuster</a:t>
            </a: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kann auch als </a:t>
            </a:r>
            <a:r>
              <a:rPr lang="de-DE" noProof="0" dirty="0" err="1"/>
              <a:t>Kapiteltrenner</a:t>
            </a:r>
            <a:r>
              <a:rPr lang="de-DE" noProof="0" dirty="0"/>
              <a:t> verwendet werden</a:t>
            </a: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58775" y="989495"/>
            <a:ext cx="7427913" cy="360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25000"/>
              </a:lnSpc>
              <a:defRPr sz="2000"/>
            </a:lvl1pPr>
          </a:lstStyle>
          <a:p>
            <a:r>
              <a:rPr lang="de-DE" noProof="0"/>
              <a:t>Titelmasterformat durch Klicken bearbeiten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8775" y="1505340"/>
            <a:ext cx="8421688" cy="44172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25000"/>
              </a:lnSpc>
              <a:spcBef>
                <a:spcPts val="0"/>
              </a:spcBef>
              <a:buNone/>
              <a:defRPr sz="1400"/>
            </a:lvl1pPr>
            <a:lvl2pPr marL="176213" indent="-176213">
              <a:lnSpc>
                <a:spcPct val="125000"/>
              </a:lnSpc>
              <a:spcBef>
                <a:spcPts val="0"/>
              </a:spcBef>
              <a:buFont typeface="Arial" pitchFamily="34" charset="0"/>
              <a:buChar char="•"/>
              <a:defRPr sz="1400"/>
            </a:lvl2pPr>
            <a:lvl3pPr marL="360363" indent="-184150">
              <a:lnSpc>
                <a:spcPct val="125000"/>
              </a:lnSpc>
              <a:spcBef>
                <a:spcPts val="0"/>
              </a:spcBef>
              <a:buFont typeface="Symbol" pitchFamily="18" charset="2"/>
              <a:buChar char="-"/>
              <a:defRPr sz="1400"/>
            </a:lvl3pPr>
            <a:lvl4pPr marL="538163" indent="-177800">
              <a:lnSpc>
                <a:spcPct val="125000"/>
              </a:lnSpc>
              <a:spcBef>
                <a:spcPts val="0"/>
              </a:spcBef>
              <a:buFont typeface="Symbol" pitchFamily="18" charset="2"/>
              <a:buChar char="-"/>
              <a:defRPr sz="1400"/>
            </a:lvl4pPr>
            <a:lvl5pPr marL="714375" indent="-176213">
              <a:lnSpc>
                <a:spcPct val="125000"/>
              </a:lnSpc>
              <a:spcBef>
                <a:spcPts val="0"/>
              </a:spcBef>
              <a:buFont typeface="Symbol" pitchFamily="18" charset="2"/>
              <a:buChar char="-"/>
              <a:defRPr sz="1400"/>
            </a:lvl5pPr>
          </a:lstStyle>
          <a:p>
            <a:pPr lvl="0"/>
            <a:r>
              <a:rPr lang="de-DE" noProof="0" dirty="0"/>
              <a:t>Textmasterformat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358775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noProof="0"/>
              <a:t>24.08.17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2605177" y="6356350"/>
            <a:ext cx="3901436" cy="365125"/>
          </a:xfrm>
        </p:spPr>
        <p:txBody>
          <a:bodyPr lIns="36000" tIns="36000" rIns="36000" bIns="36000" anchor="ctr" anchorCtr="1"/>
          <a:lstStyle>
            <a:lvl1pPr>
              <a:defRPr sz="1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de-DE"/>
              <a:t>XML Technology | BlackJack | Urban, Seeser, Rienau, Mitterer, Ehler | Garching, 08/30/17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6760688" y="6356350"/>
            <a:ext cx="20520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265BFB-70D1-4552-B9D1-2665EEDC3C5E}" type="slidenum">
              <a:rPr lang="de-DE" noProof="0" smtClean="0"/>
              <a:pPr>
                <a:defRPr/>
              </a:pPr>
              <a:t>‹Nr.›</a:t>
            </a:fld>
            <a:endParaRPr lang="de-DE" noProof="0" dirty="0"/>
          </a:p>
        </p:txBody>
      </p:sp>
      <p:pic>
        <p:nvPicPr>
          <p:cNvPr id="8" name="Grafik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775" y="241877"/>
            <a:ext cx="429769" cy="469393"/>
          </a:xfrm>
          <a:prstGeom prst="rect">
            <a:avLst/>
          </a:prstGeom>
        </p:spPr>
      </p:pic>
      <p:cxnSp>
        <p:nvCxnSpPr>
          <p:cNvPr id="10" name="Gerader Verbinder 9"/>
          <p:cNvCxnSpPr/>
          <p:nvPr userDrawn="1"/>
        </p:nvCxnSpPr>
        <p:spPr>
          <a:xfrm>
            <a:off x="0" y="810000"/>
            <a:ext cx="9144000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r Verbinder 10"/>
          <p:cNvCxnSpPr/>
          <p:nvPr userDrawn="1"/>
        </p:nvCxnSpPr>
        <p:spPr>
          <a:xfrm>
            <a:off x="-2870" y="6120000"/>
            <a:ext cx="9144000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9188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501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ts val="3200"/>
              </a:lnSpc>
              <a:defRPr lang="de-DE" sz="300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Titel der Präsentation durch Klicken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>
                <a:solidFill>
                  <a:schemeClr val="bg1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XML Technology | BlackJack | Urban, Seeser, Rienau, Mitterer, Ehler | Garching, 08/30/17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>
                <a:solidFill>
                  <a:srgbClr val="000000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6408271"/>
            <a:ext cx="575236" cy="3585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XML Technology | BlackJack | Urban, Seeser, Rienau, Mitterer, Ehler | Garching, 08/30/17</a:t>
            </a:r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6408271"/>
            <a:ext cx="575236" cy="3585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DE"/>
              <a:t>XML Technology | BlackJack | Urban, Seeser, Rienau, Mitterer, Ehler | Garching, 08/30/17</a:t>
            </a:r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1762188"/>
            <a:ext cx="8508999" cy="4699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 lIns="0" rIns="0"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XML Technology | BlackJack | Urban, Seeser, Rienau, Mitterer, Ehler | Garching, 08/30/17</a:t>
            </a:r>
            <a:endParaRPr lang="en-US" dirty="0"/>
          </a:p>
        </p:txBody>
      </p:sp>
      <p:sp>
        <p:nvSpPr>
          <p:cNvPr id="6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1839487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2499360"/>
            <a:ext cx="8508999" cy="3962400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sz="1600" noProof="0" dirty="0"/>
              <a:t>Dritte Ebene</a:t>
            </a:r>
            <a:endParaRPr lang="de-DE" noProof="0" dirty="0"/>
          </a:p>
        </p:txBody>
      </p:sp>
      <p:sp useBgFill="1"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 useBgFill="1"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XML Technology | BlackJack | Urban, Seeser, Rienau, Mitterer, Ehler | Garching, 08/30/17</a:t>
            </a:r>
            <a:endParaRPr lang="en-US" dirty="0"/>
          </a:p>
        </p:txBody>
      </p:sp>
      <p:sp useBgFill="1">
        <p:nvSpPr>
          <p:cNvPr id="6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1839487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2"/>
          <p:cNvSpPr>
            <a:spLocks noGrp="1"/>
          </p:cNvSpPr>
          <p:nvPr>
            <p:ph idx="14" hasCustomPrompt="1"/>
          </p:nvPr>
        </p:nvSpPr>
        <p:spPr>
          <a:xfrm>
            <a:off x="319091" y="1762188"/>
            <a:ext cx="4180910" cy="4687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 baseline="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sz="1600" noProof="0" dirty="0"/>
              <a:t>Dritte Ebene</a:t>
            </a:r>
            <a:endParaRPr lang="de-DE" noProof="0" dirty="0"/>
          </a:p>
        </p:txBody>
      </p:sp>
      <p:sp>
        <p:nvSpPr>
          <p:cNvPr id="13" name="Inhaltsplatzhalter 2"/>
          <p:cNvSpPr>
            <a:spLocks noGrp="1"/>
          </p:cNvSpPr>
          <p:nvPr>
            <p:ph idx="15" hasCustomPrompt="1"/>
          </p:nvPr>
        </p:nvSpPr>
        <p:spPr>
          <a:xfrm>
            <a:off x="4647179" y="1762188"/>
            <a:ext cx="4180910" cy="4687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sz="1600" noProof="0" dirty="0"/>
              <a:t>Dritte Ebene</a:t>
            </a:r>
            <a:endParaRPr lang="de-DE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/>
              <a:t>XML Technology | BlackJack | Urban, Seeser, Rienau, Mitterer, Ehler | Garching, 08/30/17</a:t>
            </a:r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4629014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noProof="0"/>
              <a:t>XML Technology | BlackJack | Urban, Seeser, Rienau, Mitterer, Ehler | Garching, 08/30/17</a:t>
            </a:r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2484000"/>
            <a:ext cx="4242816" cy="3974655"/>
          </a:xfrm>
          <a:prstGeom prst="rect">
            <a:avLst/>
          </a:prstGeom>
        </p:spPr>
        <p:txBody>
          <a:bodyPr lIns="0" rIns="0"/>
          <a:lstStyle>
            <a:lvl1pPr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 sz="160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sz="1600" dirty="0"/>
              <a:t>Dritte Ebene</a:t>
            </a:r>
            <a:endParaRPr lang="de-DE" dirty="0"/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584192" y="2484120"/>
            <a:ext cx="4244400" cy="39744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wmf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emf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4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3" Type="http://schemas.openxmlformats.org/officeDocument/2006/relationships/slideLayout" Target="../slideLayouts/slideLayout7.xml"/><Relationship Id="rId7" Type="http://schemas.openxmlformats.org/officeDocument/2006/relationships/slideLayout" Target="../slideLayouts/slideLayout11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5" Type="http://schemas.openxmlformats.org/officeDocument/2006/relationships/slideLayout" Target="../slideLayouts/slideLayout9.xml"/><Relationship Id="rId10" Type="http://schemas.openxmlformats.org/officeDocument/2006/relationships/image" Target="../media/image1.wmf"/><Relationship Id="rId4" Type="http://schemas.openxmlformats.org/officeDocument/2006/relationships/slideLayout" Target="../slideLayouts/slideLayout8.xml"/><Relationship Id="rId9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3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 8" descr="20150416 tum logo blau png final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8411" y="324685"/>
            <a:ext cx="608352" cy="320400"/>
          </a:xfrm>
          <a:prstGeom prst="rect">
            <a:avLst/>
          </a:prstGeom>
        </p:spPr>
      </p:pic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7829538" cy="384687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de-DE"/>
              <a:t>XML Technology | BlackJack | Urban, Seeser, Rienau, Mitterer, Ehler | Garching, 08/30/17</a:t>
            </a:r>
            <a:endParaRPr lang="en-US" dirty="0"/>
          </a:p>
        </p:txBody>
      </p:sp>
      <p:sp>
        <p:nvSpPr>
          <p:cNvPr id="11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712" r:id="rId2"/>
  </p:sldLayoutIdLst>
  <p:hf hdr="0" dt="0"/>
  <p:txStyles>
    <p:titleStyle>
      <a:lvl1pPr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feld 22"/>
          <p:cNvSpPr txBox="1"/>
          <p:nvPr/>
        </p:nvSpPr>
        <p:spPr>
          <a:xfrm>
            <a:off x="7713330" y="6563283"/>
            <a:ext cx="1115376" cy="193002"/>
          </a:xfrm>
          <a:prstGeom prst="rect">
            <a:avLst/>
          </a:prstGeom>
        </p:spPr>
        <p:txBody>
          <a:bodyPr wrap="square" lIns="0" tIns="0" rIns="0" bIns="0" rtlCol="0" anchor="b" anchorCtr="0">
            <a:spAutoFit/>
          </a:bodyPr>
          <a:lstStyle/>
          <a:p>
            <a:pPr algn="r">
              <a:lnSpc>
                <a:spcPct val="114000"/>
              </a:lnSpc>
            </a:pPr>
            <a:fld id="{C51078C5-4710-4254-8001-F1C0900803FD}" type="slidenum">
              <a:rPr lang="de-DE" sz="1200" smtClean="0">
                <a:latin typeface="+mn-lt"/>
                <a:cs typeface="Arial" pitchFamily="34" charset="0"/>
              </a:rPr>
              <a:pPr algn="r">
                <a:lnSpc>
                  <a:spcPct val="114000"/>
                </a:lnSpc>
              </a:pPr>
              <a:t>‹Nr.›</a:t>
            </a:fld>
            <a:endParaRPr lang="de-DE" sz="1200" dirty="0">
              <a:latin typeface="+mn-lt"/>
              <a:cs typeface="Arial" pitchFamily="34" charset="0"/>
            </a:endParaRPr>
          </a:p>
        </p:txBody>
      </p:sp>
      <p:pic>
        <p:nvPicPr>
          <p:cNvPr id="5" name="Bild 4" descr="Fahnen_HG.jpg"/>
          <p:cNvPicPr>
            <a:picLocks noChangeAspect="1"/>
          </p:cNvPicPr>
          <p:nvPr/>
        </p:nvPicPr>
        <p:blipFill>
          <a:blip r:embed="rId3" cstate="screen"/>
          <a:srcRect/>
          <a:stretch>
            <a:fillRect/>
          </a:stretch>
        </p:blipFill>
        <p:spPr>
          <a:xfrm>
            <a:off x="-42532" y="0"/>
            <a:ext cx="9185031" cy="6858000"/>
          </a:xfrm>
          <a:prstGeom prst="rect">
            <a:avLst/>
          </a:prstGeom>
        </p:spPr>
      </p:pic>
      <p:pic>
        <p:nvPicPr>
          <p:cNvPr id="7" name="Bild 6" descr="20150416 tum logo blau png final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2627" y="324650"/>
            <a:ext cx="599722" cy="320400"/>
          </a:xfrm>
          <a:prstGeom prst="rect">
            <a:avLst/>
          </a:prstGeom>
        </p:spPr>
      </p:pic>
      <p:sp>
        <p:nvSpPr>
          <p:cNvPr id="8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noProof="0" smtClean="0"/>
              <a:pPr/>
              <a:t>‹Nr.›</a:t>
            </a:fld>
            <a:endParaRPr lang="de-DE" noProof="0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de-DE"/>
              <a:t>XML Technology | BlackJack | Urban, Seeser, Rienau, Mitterer, Ehler | Garching, 08/30/17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de-DE"/>
              <a:t>XML Technology | BlackJack | Urban, Seeser, Rienau, Mitterer, Ehler | Garching, 08/30/17</a:t>
            </a:r>
            <a:endParaRPr lang="en-US" dirty="0"/>
          </a:p>
        </p:txBody>
      </p:sp>
      <p:pic>
        <p:nvPicPr>
          <p:cNvPr id="7" name="Bild 6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8411" y="324685"/>
            <a:ext cx="608352" cy="320400"/>
          </a:xfrm>
          <a:prstGeom prst="rect">
            <a:avLst/>
          </a:prstGeom>
        </p:spPr>
      </p:pic>
      <p:sp>
        <p:nvSpPr>
          <p:cNvPr id="11" name="Textfeld 10"/>
          <p:cNvSpPr txBox="1"/>
          <p:nvPr/>
        </p:nvSpPr>
        <p:spPr>
          <a:xfrm>
            <a:off x="320401" y="314325"/>
            <a:ext cx="7699650" cy="3484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4000"/>
              </a:lnSpc>
              <a:tabLst/>
            </a:pPr>
            <a:r>
              <a:rPr lang="de-DE" sz="800" dirty="0">
                <a:solidFill>
                  <a:schemeClr val="tx2"/>
                </a:solidFill>
                <a:latin typeface="+mn-lt"/>
              </a:rPr>
              <a:t>Lehrstuhl für Musterverfahren</a:t>
            </a:r>
          </a:p>
          <a:p>
            <a:pPr>
              <a:lnSpc>
                <a:spcPct val="94000"/>
              </a:lnSpc>
              <a:tabLst/>
            </a:pPr>
            <a:r>
              <a:rPr lang="de-DE" sz="800" dirty="0">
                <a:solidFill>
                  <a:schemeClr val="tx2"/>
                </a:solidFill>
                <a:latin typeface="+mn-lt"/>
              </a:rPr>
              <a:t>Fakultät für Mustertechnik</a:t>
            </a:r>
          </a:p>
          <a:p>
            <a:pPr>
              <a:lnSpc>
                <a:spcPct val="94000"/>
              </a:lnSpc>
              <a:tabLst/>
            </a:pPr>
            <a:r>
              <a:rPr lang="de-DE" sz="800" dirty="0">
                <a:solidFill>
                  <a:schemeClr val="tx2"/>
                </a:solidFill>
                <a:latin typeface="+mn-lt"/>
              </a:rPr>
              <a:t>Technische Universität</a:t>
            </a:r>
            <a:r>
              <a:rPr lang="de-DE" sz="800" baseline="0" dirty="0">
                <a:solidFill>
                  <a:schemeClr val="tx2"/>
                </a:solidFill>
                <a:latin typeface="+mn-lt"/>
              </a:rPr>
              <a:t> München</a:t>
            </a:r>
            <a:endParaRPr lang="de-DE" sz="800" dirty="0">
              <a:solidFill>
                <a:schemeClr val="tx2"/>
              </a:solidFill>
              <a:latin typeface="+mn-lt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2" descr="20150416 tum logo blau png final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18411" y="324685"/>
            <a:ext cx="608352" cy="320400"/>
          </a:xfrm>
          <a:prstGeom prst="rect">
            <a:avLst/>
          </a:prstGeom>
        </p:spPr>
      </p:pic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74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6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de-DE"/>
              <a:t>XML Technology | BlackJack | Urban, Seeser, Rienau, Mitterer, Ehler | Garching, 08/30/17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54" r:id="rId2"/>
    <p:sldLayoutId id="2147483704" r:id="rId3"/>
    <p:sldLayoutId id="2147483657" r:id="rId4"/>
    <p:sldLayoutId id="2147483711" r:id="rId5"/>
    <p:sldLayoutId id="2147483703" r:id="rId6"/>
    <p:sldLayoutId id="2147483653" r:id="rId7"/>
    <p:sldLayoutId id="2147483656" r:id="rId8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/>
        </p:nvSpPr>
        <p:spPr bwMode="hidden"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pic>
        <p:nvPicPr>
          <p:cNvPr id="4" name="Bild 3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black">
          <a:xfrm>
            <a:off x="8222628" y="324650"/>
            <a:ext cx="599723" cy="320400"/>
          </a:xfrm>
          <a:prstGeom prst="rect">
            <a:avLst/>
          </a:prstGeom>
        </p:spPr>
      </p:pic>
      <p:sp>
        <p:nvSpPr>
          <p:cNvPr id="7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de-DE"/>
              <a:t>XML Technology | BlackJack | Urban, Seeser, Rienau, Mitterer, Ehler | Garching, 08/30/17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/>
        </p:nvSpPr>
        <p:spPr bwMode="hidden"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>
              <a:solidFill>
                <a:schemeClr val="bg1"/>
              </a:solidFill>
            </a:endParaRPr>
          </a:p>
        </p:txBody>
      </p:sp>
      <p:pic>
        <p:nvPicPr>
          <p:cNvPr id="4" name="Bild 3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black">
          <a:xfrm>
            <a:off x="8222627" y="324650"/>
            <a:ext cx="599722" cy="320400"/>
          </a:xfrm>
          <a:prstGeom prst="rect">
            <a:avLst/>
          </a:prstGeom>
        </p:spPr>
      </p:pic>
      <p:sp>
        <p:nvSpPr>
          <p:cNvPr id="9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de-DE"/>
              <a:t>XML Technology | BlackJack | Urban, Seeser, Rienau, Mitterer, Ehler | Garching, 08/30/17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5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aha.io/assets/github.7433692cabbfa132f34adb034e7909fa.png" TargetMode="External"/><Relationship Id="rId5" Type="http://schemas.openxmlformats.org/officeDocument/2006/relationships/hyperlink" Target="http://basexgmbh.de/wp-content/uploads/2013/04/BaseX-300x252.png" TargetMode="External"/><Relationship Id="rId4" Type="http://schemas.openxmlformats.org/officeDocument/2006/relationships/hyperlink" Target="https://www.oxygenxml.com/img/mb_xml_editor.png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inergique.files.wordpress.com/2013/10/v-model-illustration.jpg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clipartix.com/wp-content/uploads/2016/04/Thumbs-up-clipart-cliparts-for-you.jpg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29.png"/><Relationship Id="rId5" Type="http://schemas.openxmlformats.org/officeDocument/2006/relationships/image" Target="../media/image24.png"/><Relationship Id="rId10" Type="http://schemas.openxmlformats.org/officeDocument/2006/relationships/image" Target="../media/image28.png"/><Relationship Id="rId4" Type="http://schemas.openxmlformats.org/officeDocument/2006/relationships/image" Target="../media/image23.png"/><Relationship Id="rId9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0"/>
          </p:nvPr>
        </p:nvSpPr>
        <p:spPr>
          <a:xfrm>
            <a:off x="319088" y="1978720"/>
            <a:ext cx="8508999" cy="2656780"/>
          </a:xfrm>
        </p:spPr>
        <p:txBody>
          <a:bodyPr/>
          <a:lstStyle/>
          <a:p>
            <a:pPr algn="ctr"/>
            <a:r>
              <a:rPr lang="de-DE" sz="2000" dirty="0" err="1"/>
              <a:t>BlackJack</a:t>
            </a:r>
            <a:r>
              <a:rPr lang="de-DE" sz="2000" dirty="0"/>
              <a:t> in XML</a:t>
            </a:r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Supervisor:  Prof. Dr. Anne Brüggemann-Klein</a:t>
            </a:r>
          </a:p>
          <a:p>
            <a:r>
              <a:rPr lang="de-DE" dirty="0"/>
              <a:t>Developers: Robert Urban, Anne-Catherine </a:t>
            </a:r>
            <a:r>
              <a:rPr lang="de-DE" dirty="0" err="1"/>
              <a:t>Seeser</a:t>
            </a:r>
            <a:r>
              <a:rPr lang="de-DE" dirty="0"/>
              <a:t>, </a:t>
            </a:r>
            <a:r>
              <a:rPr lang="de-DE" dirty="0" err="1"/>
              <a:t>Lennert</a:t>
            </a:r>
            <a:r>
              <a:rPr lang="de-DE" dirty="0"/>
              <a:t> </a:t>
            </a:r>
            <a:r>
              <a:rPr lang="de-DE" dirty="0" err="1"/>
              <a:t>Rienau</a:t>
            </a:r>
            <a:r>
              <a:rPr lang="de-DE" dirty="0"/>
              <a:t>, </a:t>
            </a:r>
          </a:p>
          <a:p>
            <a:r>
              <a:rPr lang="de-DE" dirty="0"/>
              <a:t>	    Michael Mitterer, Manuel </a:t>
            </a:r>
            <a:r>
              <a:rPr lang="de-DE" dirty="0" err="1"/>
              <a:t>Ehler</a:t>
            </a:r>
            <a:endParaRPr lang="de-DE" dirty="0"/>
          </a:p>
          <a:p>
            <a:endParaRPr lang="de-DE" dirty="0"/>
          </a:p>
          <a:p>
            <a:r>
              <a:rPr lang="de-DE" dirty="0"/>
              <a:t>Garching, 08/30/2017</a:t>
            </a:r>
            <a:endParaRPr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8918"/>
          </a:xfrm>
        </p:spPr>
        <p:txBody>
          <a:bodyPr/>
          <a:lstStyle/>
          <a:p>
            <a:r>
              <a:rPr lang="de-DE" dirty="0" err="1"/>
              <a:t>Practical</a:t>
            </a:r>
            <a:r>
              <a:rPr lang="de-DE" dirty="0"/>
              <a:t> </a:t>
            </a:r>
            <a:r>
              <a:rPr lang="de-DE" dirty="0" err="1"/>
              <a:t>Course</a:t>
            </a:r>
            <a:r>
              <a:rPr lang="de-DE" dirty="0"/>
              <a:t>: XML Technology</a:t>
            </a:r>
          </a:p>
        </p:txBody>
      </p:sp>
      <p:pic>
        <p:nvPicPr>
          <p:cNvPr id="5" name="Bild 4" descr="TUM_Glockenturm.t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7101" y="3051360"/>
            <a:ext cx="3892489" cy="339741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Architecture – Class Diagram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1003300" y="6356350"/>
            <a:ext cx="6756399" cy="365125"/>
          </a:xfrm>
        </p:spPr>
        <p:txBody>
          <a:bodyPr/>
          <a:lstStyle/>
          <a:p>
            <a:r>
              <a:rPr lang="de-DE" dirty="0">
                <a:latin typeface="Arial"/>
                <a:cs typeface="Arial"/>
              </a:rPr>
              <a:t>XML Technology | </a:t>
            </a:r>
            <a:r>
              <a:rPr lang="de-DE" dirty="0" err="1">
                <a:latin typeface="Arial"/>
                <a:cs typeface="Arial"/>
              </a:rPr>
              <a:t>BlackJack</a:t>
            </a:r>
            <a:r>
              <a:rPr lang="de-DE" dirty="0">
                <a:latin typeface="Arial"/>
                <a:cs typeface="Arial"/>
              </a:rPr>
              <a:t> | Urban, </a:t>
            </a:r>
            <a:r>
              <a:rPr lang="de-DE" dirty="0" err="1">
                <a:latin typeface="Arial"/>
                <a:cs typeface="Arial"/>
              </a:rPr>
              <a:t>Seeser</a:t>
            </a:r>
            <a:r>
              <a:rPr lang="de-DE" dirty="0">
                <a:latin typeface="Arial"/>
                <a:cs typeface="Arial"/>
              </a:rPr>
              <a:t>, </a:t>
            </a:r>
            <a:r>
              <a:rPr lang="de-DE" dirty="0" err="1">
                <a:latin typeface="Arial"/>
                <a:cs typeface="Arial"/>
              </a:rPr>
              <a:t>Rienau</a:t>
            </a:r>
            <a:r>
              <a:rPr lang="de-DE" dirty="0">
                <a:latin typeface="Arial"/>
                <a:cs typeface="Arial"/>
              </a:rPr>
              <a:t>, Mitterer, </a:t>
            </a:r>
            <a:r>
              <a:rPr lang="de-DE" dirty="0" err="1">
                <a:latin typeface="Arial"/>
                <a:cs typeface="Arial"/>
              </a:rPr>
              <a:t>Ehler</a:t>
            </a:r>
            <a:r>
              <a:rPr lang="de-DE" dirty="0">
                <a:latin typeface="Arial"/>
                <a:cs typeface="Arial"/>
              </a:rPr>
              <a:t> | Garching, 08/30/17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E265BFB-70D1-4552-B9D1-2665EEDC3C5E}" type="slidenum">
              <a:rPr lang="de-DE" noProof="0" smtClean="0"/>
              <a:pPr>
                <a:defRPr/>
              </a:pPr>
              <a:t>10</a:t>
            </a:fld>
            <a:r>
              <a:rPr lang="de-DE" dirty="0"/>
              <a:t>/15</a:t>
            </a:r>
            <a:endParaRPr lang="de-DE" noProof="0" dirty="0"/>
          </a:p>
        </p:txBody>
      </p:sp>
      <p:pic>
        <p:nvPicPr>
          <p:cNvPr id="6" name="Bild 5" descr="Final-Class-Diagram-Manu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" y="1686677"/>
            <a:ext cx="6934200" cy="4373646"/>
          </a:xfrm>
          <a:prstGeom prst="rect">
            <a:avLst/>
          </a:prstGeom>
        </p:spPr>
      </p:pic>
      <p:sp>
        <p:nvSpPr>
          <p:cNvPr id="15" name="Rechteck 14"/>
          <p:cNvSpPr/>
          <p:nvPr/>
        </p:nvSpPr>
        <p:spPr>
          <a:xfrm>
            <a:off x="0" y="6170575"/>
            <a:ext cx="1046270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Introduction</a:t>
            </a:r>
          </a:p>
        </p:txBody>
      </p:sp>
      <p:sp>
        <p:nvSpPr>
          <p:cNvPr id="16" name="Rechteck 15"/>
          <p:cNvSpPr/>
          <p:nvPr/>
        </p:nvSpPr>
        <p:spPr>
          <a:xfrm>
            <a:off x="1108269" y="6163374"/>
            <a:ext cx="1134747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Technologies</a:t>
            </a:r>
          </a:p>
        </p:txBody>
      </p:sp>
      <p:sp>
        <p:nvSpPr>
          <p:cNvPr id="17" name="Rechteck 16"/>
          <p:cNvSpPr/>
          <p:nvPr/>
        </p:nvSpPr>
        <p:spPr>
          <a:xfrm>
            <a:off x="2305015" y="6163374"/>
            <a:ext cx="1010065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Design</a:t>
            </a:r>
          </a:p>
        </p:txBody>
      </p:sp>
      <p:sp>
        <p:nvSpPr>
          <p:cNvPr id="18" name="Rechteck 17"/>
          <p:cNvSpPr/>
          <p:nvPr/>
        </p:nvSpPr>
        <p:spPr>
          <a:xfrm>
            <a:off x="3379937" y="6170575"/>
            <a:ext cx="1214219" cy="27171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Architecture</a:t>
            </a:r>
          </a:p>
        </p:txBody>
      </p:sp>
      <p:sp>
        <p:nvSpPr>
          <p:cNvPr id="19" name="Rechteck 18"/>
          <p:cNvSpPr/>
          <p:nvPr/>
        </p:nvSpPr>
        <p:spPr>
          <a:xfrm>
            <a:off x="4653747" y="6170575"/>
            <a:ext cx="1100735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Testing</a:t>
            </a:r>
          </a:p>
        </p:txBody>
      </p:sp>
      <p:sp>
        <p:nvSpPr>
          <p:cNvPr id="20" name="Rechteck 19"/>
          <p:cNvSpPr/>
          <p:nvPr/>
        </p:nvSpPr>
        <p:spPr>
          <a:xfrm>
            <a:off x="5799230" y="6170575"/>
            <a:ext cx="1091689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Development</a:t>
            </a:r>
          </a:p>
        </p:txBody>
      </p:sp>
      <p:sp>
        <p:nvSpPr>
          <p:cNvPr id="21" name="Rechteck 20"/>
          <p:cNvSpPr/>
          <p:nvPr/>
        </p:nvSpPr>
        <p:spPr>
          <a:xfrm>
            <a:off x="6949150" y="6170575"/>
            <a:ext cx="1048606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Conclusion</a:t>
            </a:r>
          </a:p>
        </p:txBody>
      </p:sp>
      <p:sp>
        <p:nvSpPr>
          <p:cNvPr id="22" name="Rechteck 21"/>
          <p:cNvSpPr/>
          <p:nvPr/>
        </p:nvSpPr>
        <p:spPr>
          <a:xfrm>
            <a:off x="8055987" y="6163374"/>
            <a:ext cx="1083181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42911307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Testing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1800" dirty="0"/>
          </a:p>
          <a:p>
            <a:endParaRPr lang="en-US" sz="1800" dirty="0"/>
          </a:p>
          <a:p>
            <a:pPr marL="285750" indent="-285750">
              <a:buFont typeface="Arial"/>
              <a:buChar char="•"/>
            </a:pPr>
            <a:r>
              <a:rPr lang="en-US" sz="1800" dirty="0"/>
              <a:t>Reviews</a:t>
            </a:r>
          </a:p>
          <a:p>
            <a:pPr marL="285750" indent="-285750">
              <a:buFont typeface="Arial"/>
              <a:buChar char="•"/>
            </a:pPr>
            <a:r>
              <a:rPr lang="en-US" sz="1800" dirty="0"/>
              <a:t>Unit tests</a:t>
            </a:r>
          </a:p>
          <a:p>
            <a:pPr marL="285750" indent="-285750">
              <a:buFont typeface="Arial"/>
              <a:buChar char="•"/>
            </a:pPr>
            <a:r>
              <a:rPr lang="en-US" sz="1800" dirty="0"/>
              <a:t>Integration tests</a:t>
            </a:r>
          </a:p>
          <a:p>
            <a:pPr marL="285750" indent="-285750">
              <a:buFont typeface="Arial"/>
              <a:buChar char="•"/>
            </a:pPr>
            <a:r>
              <a:rPr lang="en-US" sz="1800" dirty="0"/>
              <a:t>REST queries with additional functions</a:t>
            </a:r>
          </a:p>
          <a:p>
            <a:pPr marL="285750" indent="-285750">
              <a:buFont typeface="Arial"/>
              <a:buChar char="•"/>
            </a:pPr>
            <a:r>
              <a:rPr lang="en-US" sz="1800" dirty="0"/>
              <a:t>Borderline cases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1003300" y="6356350"/>
            <a:ext cx="6756399" cy="365125"/>
          </a:xfrm>
        </p:spPr>
        <p:txBody>
          <a:bodyPr/>
          <a:lstStyle/>
          <a:p>
            <a:r>
              <a:rPr lang="de-DE" dirty="0">
                <a:latin typeface="Arial"/>
                <a:cs typeface="Arial"/>
              </a:rPr>
              <a:t>XML Technology | </a:t>
            </a:r>
            <a:r>
              <a:rPr lang="de-DE" dirty="0" err="1">
                <a:latin typeface="Arial"/>
                <a:cs typeface="Arial"/>
              </a:rPr>
              <a:t>BlackJack</a:t>
            </a:r>
            <a:r>
              <a:rPr lang="de-DE" dirty="0">
                <a:latin typeface="Arial"/>
                <a:cs typeface="Arial"/>
              </a:rPr>
              <a:t> | Urban, </a:t>
            </a:r>
            <a:r>
              <a:rPr lang="de-DE" dirty="0" err="1">
                <a:latin typeface="Arial"/>
                <a:cs typeface="Arial"/>
              </a:rPr>
              <a:t>Seeser</a:t>
            </a:r>
            <a:r>
              <a:rPr lang="de-DE" dirty="0">
                <a:latin typeface="Arial"/>
                <a:cs typeface="Arial"/>
              </a:rPr>
              <a:t>, </a:t>
            </a:r>
            <a:r>
              <a:rPr lang="de-DE" dirty="0" err="1">
                <a:latin typeface="Arial"/>
                <a:cs typeface="Arial"/>
              </a:rPr>
              <a:t>Rienau</a:t>
            </a:r>
            <a:r>
              <a:rPr lang="de-DE" dirty="0">
                <a:latin typeface="Arial"/>
                <a:cs typeface="Arial"/>
              </a:rPr>
              <a:t>, Mitterer, </a:t>
            </a:r>
            <a:r>
              <a:rPr lang="de-DE" dirty="0" err="1">
                <a:latin typeface="Arial"/>
                <a:cs typeface="Arial"/>
              </a:rPr>
              <a:t>Ehler</a:t>
            </a:r>
            <a:r>
              <a:rPr lang="de-DE" dirty="0">
                <a:latin typeface="Arial"/>
                <a:cs typeface="Arial"/>
              </a:rPr>
              <a:t> | Garching, 08/30/17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E265BFB-70D1-4552-B9D1-2665EEDC3C5E}" type="slidenum">
              <a:rPr lang="de-DE" noProof="0" smtClean="0"/>
              <a:pPr>
                <a:defRPr/>
              </a:pPr>
              <a:t>11</a:t>
            </a:fld>
            <a:r>
              <a:rPr lang="de-DE" dirty="0"/>
              <a:t>/15</a:t>
            </a:r>
            <a:endParaRPr lang="de-DE" noProof="0" dirty="0"/>
          </a:p>
        </p:txBody>
      </p:sp>
      <p:sp>
        <p:nvSpPr>
          <p:cNvPr id="14" name="Rechteck 13"/>
          <p:cNvSpPr/>
          <p:nvPr/>
        </p:nvSpPr>
        <p:spPr>
          <a:xfrm>
            <a:off x="0" y="6170575"/>
            <a:ext cx="1046270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Introduction</a:t>
            </a:r>
          </a:p>
        </p:txBody>
      </p:sp>
      <p:sp>
        <p:nvSpPr>
          <p:cNvPr id="15" name="Rechteck 14"/>
          <p:cNvSpPr/>
          <p:nvPr/>
        </p:nvSpPr>
        <p:spPr>
          <a:xfrm>
            <a:off x="1108269" y="6163374"/>
            <a:ext cx="1134747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Technologies</a:t>
            </a:r>
          </a:p>
        </p:txBody>
      </p:sp>
      <p:sp>
        <p:nvSpPr>
          <p:cNvPr id="16" name="Rechteck 15"/>
          <p:cNvSpPr/>
          <p:nvPr/>
        </p:nvSpPr>
        <p:spPr>
          <a:xfrm>
            <a:off x="2305015" y="6163374"/>
            <a:ext cx="1010065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Design</a:t>
            </a:r>
          </a:p>
        </p:txBody>
      </p:sp>
      <p:sp>
        <p:nvSpPr>
          <p:cNvPr id="17" name="Rechteck 16"/>
          <p:cNvSpPr/>
          <p:nvPr/>
        </p:nvSpPr>
        <p:spPr>
          <a:xfrm>
            <a:off x="3379937" y="6170575"/>
            <a:ext cx="1214219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Architecture</a:t>
            </a:r>
          </a:p>
        </p:txBody>
      </p:sp>
      <p:sp>
        <p:nvSpPr>
          <p:cNvPr id="18" name="Rechteck 17"/>
          <p:cNvSpPr/>
          <p:nvPr/>
        </p:nvSpPr>
        <p:spPr>
          <a:xfrm>
            <a:off x="4653747" y="6170575"/>
            <a:ext cx="1100735" cy="27171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Testing</a:t>
            </a:r>
          </a:p>
        </p:txBody>
      </p:sp>
      <p:sp>
        <p:nvSpPr>
          <p:cNvPr id="19" name="Rechteck 18"/>
          <p:cNvSpPr/>
          <p:nvPr/>
        </p:nvSpPr>
        <p:spPr>
          <a:xfrm>
            <a:off x="5799230" y="6170575"/>
            <a:ext cx="1091689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Development</a:t>
            </a:r>
          </a:p>
        </p:txBody>
      </p:sp>
      <p:sp>
        <p:nvSpPr>
          <p:cNvPr id="20" name="Rechteck 19"/>
          <p:cNvSpPr/>
          <p:nvPr/>
        </p:nvSpPr>
        <p:spPr>
          <a:xfrm>
            <a:off x="6949150" y="6170575"/>
            <a:ext cx="1048606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Conclusion</a:t>
            </a:r>
          </a:p>
        </p:txBody>
      </p:sp>
      <p:sp>
        <p:nvSpPr>
          <p:cNvPr id="21" name="Rechteck 20"/>
          <p:cNvSpPr/>
          <p:nvPr/>
        </p:nvSpPr>
        <p:spPr>
          <a:xfrm>
            <a:off x="8055987" y="6163374"/>
            <a:ext cx="1083181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6403493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6. Development – Environment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1003300" y="6356350"/>
            <a:ext cx="6756399" cy="365125"/>
          </a:xfrm>
        </p:spPr>
        <p:txBody>
          <a:bodyPr/>
          <a:lstStyle/>
          <a:p>
            <a:r>
              <a:rPr lang="de-DE" dirty="0">
                <a:latin typeface="Arial"/>
                <a:cs typeface="Arial"/>
              </a:rPr>
              <a:t>XML Technology | </a:t>
            </a:r>
            <a:r>
              <a:rPr lang="de-DE" dirty="0" err="1">
                <a:latin typeface="Arial"/>
                <a:cs typeface="Arial"/>
              </a:rPr>
              <a:t>BlackJack</a:t>
            </a:r>
            <a:r>
              <a:rPr lang="de-DE" dirty="0">
                <a:latin typeface="Arial"/>
                <a:cs typeface="Arial"/>
              </a:rPr>
              <a:t> | Urban, </a:t>
            </a:r>
            <a:r>
              <a:rPr lang="de-DE" dirty="0" err="1">
                <a:latin typeface="Arial"/>
                <a:cs typeface="Arial"/>
              </a:rPr>
              <a:t>Seeser</a:t>
            </a:r>
            <a:r>
              <a:rPr lang="de-DE" dirty="0">
                <a:latin typeface="Arial"/>
                <a:cs typeface="Arial"/>
              </a:rPr>
              <a:t>, </a:t>
            </a:r>
            <a:r>
              <a:rPr lang="de-DE" dirty="0" err="1">
                <a:latin typeface="Arial"/>
                <a:cs typeface="Arial"/>
              </a:rPr>
              <a:t>Rienau</a:t>
            </a:r>
            <a:r>
              <a:rPr lang="de-DE" dirty="0">
                <a:latin typeface="Arial"/>
                <a:cs typeface="Arial"/>
              </a:rPr>
              <a:t>, Mitterer, </a:t>
            </a:r>
            <a:r>
              <a:rPr lang="de-DE" dirty="0" err="1">
                <a:latin typeface="Arial"/>
                <a:cs typeface="Arial"/>
              </a:rPr>
              <a:t>Ehler</a:t>
            </a:r>
            <a:r>
              <a:rPr lang="de-DE" dirty="0">
                <a:latin typeface="Arial"/>
                <a:cs typeface="Arial"/>
              </a:rPr>
              <a:t> | Garching, 08/30/17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E265BFB-70D1-4552-B9D1-2665EEDC3C5E}" type="slidenum">
              <a:rPr lang="de-DE" noProof="0" smtClean="0"/>
              <a:pPr>
                <a:defRPr/>
              </a:pPr>
              <a:t>12</a:t>
            </a:fld>
            <a:r>
              <a:rPr lang="de-DE" dirty="0"/>
              <a:t>/15</a:t>
            </a:r>
            <a:endParaRPr lang="de-DE" noProof="0" dirty="0"/>
          </a:p>
        </p:txBody>
      </p:sp>
      <p:sp>
        <p:nvSpPr>
          <p:cNvPr id="14" name="Rechteck 13"/>
          <p:cNvSpPr/>
          <p:nvPr/>
        </p:nvSpPr>
        <p:spPr>
          <a:xfrm>
            <a:off x="0" y="6170575"/>
            <a:ext cx="1046270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Introduction</a:t>
            </a:r>
          </a:p>
        </p:txBody>
      </p:sp>
      <p:sp>
        <p:nvSpPr>
          <p:cNvPr id="15" name="Rechteck 14"/>
          <p:cNvSpPr/>
          <p:nvPr/>
        </p:nvSpPr>
        <p:spPr>
          <a:xfrm>
            <a:off x="1108269" y="6163374"/>
            <a:ext cx="1134747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Technologies</a:t>
            </a:r>
          </a:p>
        </p:txBody>
      </p:sp>
      <p:sp>
        <p:nvSpPr>
          <p:cNvPr id="16" name="Rechteck 15"/>
          <p:cNvSpPr/>
          <p:nvPr/>
        </p:nvSpPr>
        <p:spPr>
          <a:xfrm>
            <a:off x="2305015" y="6163374"/>
            <a:ext cx="1010065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Design</a:t>
            </a:r>
          </a:p>
        </p:txBody>
      </p:sp>
      <p:sp>
        <p:nvSpPr>
          <p:cNvPr id="17" name="Rechteck 16"/>
          <p:cNvSpPr/>
          <p:nvPr/>
        </p:nvSpPr>
        <p:spPr>
          <a:xfrm>
            <a:off x="3379937" y="6170575"/>
            <a:ext cx="1214219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Architecture</a:t>
            </a:r>
          </a:p>
        </p:txBody>
      </p:sp>
      <p:sp>
        <p:nvSpPr>
          <p:cNvPr id="18" name="Rechteck 17"/>
          <p:cNvSpPr/>
          <p:nvPr/>
        </p:nvSpPr>
        <p:spPr>
          <a:xfrm>
            <a:off x="4653747" y="6170575"/>
            <a:ext cx="1100735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Testing</a:t>
            </a:r>
          </a:p>
        </p:txBody>
      </p:sp>
      <p:sp>
        <p:nvSpPr>
          <p:cNvPr id="19" name="Rechteck 18"/>
          <p:cNvSpPr/>
          <p:nvPr/>
        </p:nvSpPr>
        <p:spPr>
          <a:xfrm>
            <a:off x="5799230" y="6170575"/>
            <a:ext cx="1091689" cy="27171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Development</a:t>
            </a:r>
          </a:p>
        </p:txBody>
      </p:sp>
      <p:sp>
        <p:nvSpPr>
          <p:cNvPr id="20" name="Rechteck 19"/>
          <p:cNvSpPr/>
          <p:nvPr/>
        </p:nvSpPr>
        <p:spPr>
          <a:xfrm>
            <a:off x="6949150" y="6170575"/>
            <a:ext cx="1048606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Conclusion</a:t>
            </a:r>
          </a:p>
        </p:txBody>
      </p:sp>
      <p:sp>
        <p:nvSpPr>
          <p:cNvPr id="21" name="Rechteck 20"/>
          <p:cNvSpPr/>
          <p:nvPr/>
        </p:nvSpPr>
        <p:spPr>
          <a:xfrm>
            <a:off x="8055987" y="6163374"/>
            <a:ext cx="1083181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Demo</a:t>
            </a: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8099" y="2071538"/>
            <a:ext cx="1066800" cy="1066800"/>
          </a:xfrm>
          <a:prstGeom prst="rect">
            <a:avLst/>
          </a:prstGeom>
        </p:spPr>
      </p:pic>
      <p:sp>
        <p:nvSpPr>
          <p:cNvPr id="22" name="Textfeld 21"/>
          <p:cNvSpPr txBox="1"/>
          <p:nvPr/>
        </p:nvSpPr>
        <p:spPr>
          <a:xfrm>
            <a:off x="1046355" y="5618366"/>
            <a:ext cx="7051290" cy="4210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US" sz="800" dirty="0"/>
              <a:t>Sources: </a:t>
            </a:r>
            <a:r>
              <a:rPr lang="en-US" sz="800" dirty="0">
                <a:hlinkClick r:id="rId4"/>
              </a:rPr>
              <a:t>https://www.oxygenxml.com/img/mb_xml_editor.png</a:t>
            </a:r>
            <a:r>
              <a:rPr lang="en-US" sz="800" dirty="0"/>
              <a:t> , accessed on 08/28/17 at around 05:55 PM</a:t>
            </a:r>
          </a:p>
          <a:p>
            <a:pPr algn="ctr">
              <a:lnSpc>
                <a:spcPct val="114000"/>
              </a:lnSpc>
            </a:pPr>
            <a:r>
              <a:rPr lang="en-US" sz="800" dirty="0">
                <a:hlinkClick r:id="rId5"/>
              </a:rPr>
              <a:t>http://basexgmbh.de/wp-content/uploads/2013/04/BaseX-300x252.png</a:t>
            </a:r>
            <a:r>
              <a:rPr lang="en-US" sz="800" dirty="0"/>
              <a:t> , accessed on 08/28/17 at around 06:00 PM</a:t>
            </a:r>
          </a:p>
          <a:p>
            <a:pPr algn="ctr">
              <a:lnSpc>
                <a:spcPct val="114000"/>
              </a:lnSpc>
            </a:pPr>
            <a:r>
              <a:rPr lang="en-US" sz="800" dirty="0">
                <a:hlinkClick r:id="rId6"/>
              </a:rPr>
              <a:t>https://www.aha.io/assets/github.7433692cabbfa132f34adb034e7909fa.png</a:t>
            </a:r>
            <a:r>
              <a:rPr lang="en-US" sz="800" dirty="0"/>
              <a:t> , accessed on 08/28/17 at around 06:00 PM</a:t>
            </a: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39551" y="3848941"/>
            <a:ext cx="1066800" cy="896112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1800" y="3481889"/>
            <a:ext cx="4398065" cy="1630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0847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6. Development – Phases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8775" y="1505340"/>
            <a:ext cx="8421688" cy="831460"/>
          </a:xfrm>
        </p:spPr>
        <p:txBody>
          <a:bodyPr>
            <a:norm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800" dirty="0"/>
              <a:t>V Modell</a:t>
            </a:r>
          </a:p>
          <a:p>
            <a:pPr marL="285750" indent="-285750">
              <a:buFont typeface="Arial"/>
              <a:buChar char="•"/>
            </a:pPr>
            <a:r>
              <a:rPr lang="en-US" sz="1800" dirty="0"/>
              <a:t>Integrated agile development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1003300" y="6356350"/>
            <a:ext cx="6756399" cy="365125"/>
          </a:xfrm>
        </p:spPr>
        <p:txBody>
          <a:bodyPr/>
          <a:lstStyle/>
          <a:p>
            <a:r>
              <a:rPr lang="de-DE" dirty="0">
                <a:latin typeface="Arial"/>
                <a:cs typeface="Arial"/>
              </a:rPr>
              <a:t>XML Technology | </a:t>
            </a:r>
            <a:r>
              <a:rPr lang="de-DE" dirty="0" err="1">
                <a:latin typeface="Arial"/>
                <a:cs typeface="Arial"/>
              </a:rPr>
              <a:t>BlackJack</a:t>
            </a:r>
            <a:r>
              <a:rPr lang="de-DE" dirty="0">
                <a:latin typeface="Arial"/>
                <a:cs typeface="Arial"/>
              </a:rPr>
              <a:t> | Urban, </a:t>
            </a:r>
            <a:r>
              <a:rPr lang="de-DE" dirty="0" err="1">
                <a:latin typeface="Arial"/>
                <a:cs typeface="Arial"/>
              </a:rPr>
              <a:t>Seeser</a:t>
            </a:r>
            <a:r>
              <a:rPr lang="de-DE" dirty="0">
                <a:latin typeface="Arial"/>
                <a:cs typeface="Arial"/>
              </a:rPr>
              <a:t>, </a:t>
            </a:r>
            <a:r>
              <a:rPr lang="de-DE" dirty="0" err="1">
                <a:latin typeface="Arial"/>
                <a:cs typeface="Arial"/>
              </a:rPr>
              <a:t>Rienau</a:t>
            </a:r>
            <a:r>
              <a:rPr lang="de-DE" dirty="0">
                <a:latin typeface="Arial"/>
                <a:cs typeface="Arial"/>
              </a:rPr>
              <a:t>, Mitterer, </a:t>
            </a:r>
            <a:r>
              <a:rPr lang="de-DE" dirty="0" err="1">
                <a:latin typeface="Arial"/>
                <a:cs typeface="Arial"/>
              </a:rPr>
              <a:t>Ehler</a:t>
            </a:r>
            <a:r>
              <a:rPr lang="de-DE" dirty="0">
                <a:latin typeface="Arial"/>
                <a:cs typeface="Arial"/>
              </a:rPr>
              <a:t> | Garching, 08/30/17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E265BFB-70D1-4552-B9D1-2665EEDC3C5E}" type="slidenum">
              <a:rPr lang="de-DE" noProof="0" smtClean="0"/>
              <a:pPr>
                <a:defRPr/>
              </a:pPr>
              <a:t>13</a:t>
            </a:fld>
            <a:r>
              <a:rPr lang="de-DE" dirty="0"/>
              <a:t>/15</a:t>
            </a:r>
            <a:endParaRPr lang="de-DE" noProof="0" dirty="0"/>
          </a:p>
        </p:txBody>
      </p:sp>
      <p:pic>
        <p:nvPicPr>
          <p:cNvPr id="6" name="Bild 5" descr="V-Model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0050" y="2242562"/>
            <a:ext cx="5803900" cy="3758187"/>
          </a:xfrm>
          <a:prstGeom prst="rect">
            <a:avLst/>
          </a:prstGeom>
        </p:spPr>
      </p:pic>
      <p:sp>
        <p:nvSpPr>
          <p:cNvPr id="7" name="Textfeld 6"/>
          <p:cNvSpPr txBox="1"/>
          <p:nvPr/>
        </p:nvSpPr>
        <p:spPr>
          <a:xfrm>
            <a:off x="1046355" y="5956300"/>
            <a:ext cx="7051290" cy="1374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US" sz="800" dirty="0"/>
              <a:t>Source: </a:t>
            </a:r>
            <a:r>
              <a:rPr lang="en-US" sz="800" dirty="0">
                <a:hlinkClick r:id="rId4"/>
              </a:rPr>
              <a:t>https://sinergique.files.wordpress.com/2013/10/v-model-illustration.jpg</a:t>
            </a:r>
            <a:r>
              <a:rPr lang="en-US" sz="800" dirty="0"/>
              <a:t>, accessed on 08/24/17 at around 04:20 PM</a:t>
            </a:r>
          </a:p>
        </p:txBody>
      </p:sp>
      <p:sp>
        <p:nvSpPr>
          <p:cNvPr id="16" name="Rechteck 15"/>
          <p:cNvSpPr/>
          <p:nvPr/>
        </p:nvSpPr>
        <p:spPr>
          <a:xfrm>
            <a:off x="0" y="6170575"/>
            <a:ext cx="1046270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Introduction</a:t>
            </a:r>
          </a:p>
        </p:txBody>
      </p:sp>
      <p:sp>
        <p:nvSpPr>
          <p:cNvPr id="17" name="Rechteck 16"/>
          <p:cNvSpPr/>
          <p:nvPr/>
        </p:nvSpPr>
        <p:spPr>
          <a:xfrm>
            <a:off x="1108269" y="6163374"/>
            <a:ext cx="1134747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Technologies</a:t>
            </a:r>
          </a:p>
        </p:txBody>
      </p:sp>
      <p:sp>
        <p:nvSpPr>
          <p:cNvPr id="18" name="Rechteck 17"/>
          <p:cNvSpPr/>
          <p:nvPr/>
        </p:nvSpPr>
        <p:spPr>
          <a:xfrm>
            <a:off x="2305015" y="6163374"/>
            <a:ext cx="1010065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Design</a:t>
            </a:r>
          </a:p>
        </p:txBody>
      </p:sp>
      <p:sp>
        <p:nvSpPr>
          <p:cNvPr id="19" name="Rechteck 18"/>
          <p:cNvSpPr/>
          <p:nvPr/>
        </p:nvSpPr>
        <p:spPr>
          <a:xfrm>
            <a:off x="3379937" y="6170575"/>
            <a:ext cx="1214219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Architecture</a:t>
            </a:r>
          </a:p>
        </p:txBody>
      </p:sp>
      <p:sp>
        <p:nvSpPr>
          <p:cNvPr id="20" name="Rechteck 19"/>
          <p:cNvSpPr/>
          <p:nvPr/>
        </p:nvSpPr>
        <p:spPr>
          <a:xfrm>
            <a:off x="4653747" y="6170575"/>
            <a:ext cx="1100735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Testing</a:t>
            </a:r>
          </a:p>
        </p:txBody>
      </p:sp>
      <p:sp>
        <p:nvSpPr>
          <p:cNvPr id="21" name="Rechteck 20"/>
          <p:cNvSpPr/>
          <p:nvPr/>
        </p:nvSpPr>
        <p:spPr>
          <a:xfrm>
            <a:off x="5799230" y="6170575"/>
            <a:ext cx="1091689" cy="27171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Development</a:t>
            </a:r>
          </a:p>
        </p:txBody>
      </p:sp>
      <p:sp>
        <p:nvSpPr>
          <p:cNvPr id="22" name="Rechteck 21"/>
          <p:cNvSpPr/>
          <p:nvPr/>
        </p:nvSpPr>
        <p:spPr>
          <a:xfrm>
            <a:off x="6949150" y="6170575"/>
            <a:ext cx="1048606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Conclusion</a:t>
            </a:r>
          </a:p>
        </p:txBody>
      </p:sp>
      <p:sp>
        <p:nvSpPr>
          <p:cNvPr id="23" name="Rechteck 22"/>
          <p:cNvSpPr/>
          <p:nvPr/>
        </p:nvSpPr>
        <p:spPr>
          <a:xfrm>
            <a:off x="8055987" y="6163374"/>
            <a:ext cx="1083181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3443716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7. Conclusion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1003300" y="6356350"/>
            <a:ext cx="6756399" cy="365125"/>
          </a:xfrm>
        </p:spPr>
        <p:txBody>
          <a:bodyPr/>
          <a:lstStyle/>
          <a:p>
            <a:r>
              <a:rPr lang="de-DE" dirty="0">
                <a:latin typeface="Arial"/>
                <a:cs typeface="Arial"/>
              </a:rPr>
              <a:t>XML Technology | </a:t>
            </a:r>
            <a:r>
              <a:rPr lang="de-DE" dirty="0" err="1">
                <a:latin typeface="Arial"/>
                <a:cs typeface="Arial"/>
              </a:rPr>
              <a:t>BlackJack</a:t>
            </a:r>
            <a:r>
              <a:rPr lang="de-DE" dirty="0">
                <a:latin typeface="Arial"/>
                <a:cs typeface="Arial"/>
              </a:rPr>
              <a:t> | Urban, </a:t>
            </a:r>
            <a:r>
              <a:rPr lang="de-DE" dirty="0" err="1">
                <a:latin typeface="Arial"/>
                <a:cs typeface="Arial"/>
              </a:rPr>
              <a:t>Seeser</a:t>
            </a:r>
            <a:r>
              <a:rPr lang="de-DE" dirty="0">
                <a:latin typeface="Arial"/>
                <a:cs typeface="Arial"/>
              </a:rPr>
              <a:t>, </a:t>
            </a:r>
            <a:r>
              <a:rPr lang="de-DE" dirty="0" err="1">
                <a:latin typeface="Arial"/>
                <a:cs typeface="Arial"/>
              </a:rPr>
              <a:t>Rienau</a:t>
            </a:r>
            <a:r>
              <a:rPr lang="de-DE" dirty="0">
                <a:latin typeface="Arial"/>
                <a:cs typeface="Arial"/>
              </a:rPr>
              <a:t>, Mitterer, </a:t>
            </a:r>
            <a:r>
              <a:rPr lang="de-DE" dirty="0" err="1">
                <a:latin typeface="Arial"/>
                <a:cs typeface="Arial"/>
              </a:rPr>
              <a:t>Ehler</a:t>
            </a:r>
            <a:r>
              <a:rPr lang="de-DE" dirty="0">
                <a:latin typeface="Arial"/>
                <a:cs typeface="Arial"/>
              </a:rPr>
              <a:t> | Garching, 08/30/17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E265BFB-70D1-4552-B9D1-2665EEDC3C5E}" type="slidenum">
              <a:rPr lang="de-DE" noProof="0" smtClean="0"/>
              <a:pPr>
                <a:defRPr/>
              </a:pPr>
              <a:t>14</a:t>
            </a:fld>
            <a:r>
              <a:rPr lang="de-DE" dirty="0"/>
              <a:t>/15</a:t>
            </a:r>
            <a:endParaRPr lang="de-DE" noProof="0" dirty="0"/>
          </a:p>
        </p:txBody>
      </p:sp>
      <p:sp>
        <p:nvSpPr>
          <p:cNvPr id="7" name="Textfeld 6"/>
          <p:cNvSpPr txBox="1"/>
          <p:nvPr/>
        </p:nvSpPr>
        <p:spPr>
          <a:xfrm>
            <a:off x="1446971" y="5930900"/>
            <a:ext cx="6250058" cy="13747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US" sz="800" dirty="0">
                <a:latin typeface="+mn-lt"/>
              </a:rPr>
              <a:t>Source: </a:t>
            </a:r>
            <a:r>
              <a:rPr lang="en-US" sz="800" dirty="0">
                <a:latin typeface="+mn-lt"/>
                <a:hlinkClick r:id="rId3"/>
              </a:rPr>
              <a:t>http://clipartix.com/wp-content/uploads/2016/04/Thumbs-up-clipart-cliparts-for-you.jpg</a:t>
            </a:r>
            <a:r>
              <a:rPr lang="en-US" sz="800" dirty="0">
                <a:latin typeface="+mn-lt"/>
              </a:rPr>
              <a:t>, accessed on 08/24/17 at around 04:33 PM</a:t>
            </a:r>
          </a:p>
        </p:txBody>
      </p:sp>
      <p:pic>
        <p:nvPicPr>
          <p:cNvPr id="10" name="Bild 9" descr="Thumbs-Up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850" y="1339850"/>
            <a:ext cx="4178300" cy="4178300"/>
          </a:xfrm>
          <a:prstGeom prst="rect">
            <a:avLst/>
          </a:prstGeom>
        </p:spPr>
      </p:pic>
      <p:sp>
        <p:nvSpPr>
          <p:cNvPr id="17" name="Rechteck 16"/>
          <p:cNvSpPr/>
          <p:nvPr/>
        </p:nvSpPr>
        <p:spPr>
          <a:xfrm>
            <a:off x="0" y="6170575"/>
            <a:ext cx="1046270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Introduction</a:t>
            </a:r>
          </a:p>
        </p:txBody>
      </p:sp>
      <p:sp>
        <p:nvSpPr>
          <p:cNvPr id="18" name="Rechteck 17"/>
          <p:cNvSpPr/>
          <p:nvPr/>
        </p:nvSpPr>
        <p:spPr>
          <a:xfrm>
            <a:off x="1108269" y="6163374"/>
            <a:ext cx="1134747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Technologies</a:t>
            </a:r>
          </a:p>
        </p:txBody>
      </p:sp>
      <p:sp>
        <p:nvSpPr>
          <p:cNvPr id="19" name="Rechteck 18"/>
          <p:cNvSpPr/>
          <p:nvPr/>
        </p:nvSpPr>
        <p:spPr>
          <a:xfrm>
            <a:off x="2305015" y="6163374"/>
            <a:ext cx="1010065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Design</a:t>
            </a:r>
          </a:p>
        </p:txBody>
      </p:sp>
      <p:sp>
        <p:nvSpPr>
          <p:cNvPr id="20" name="Rechteck 19"/>
          <p:cNvSpPr/>
          <p:nvPr/>
        </p:nvSpPr>
        <p:spPr>
          <a:xfrm>
            <a:off x="3379937" y="6170575"/>
            <a:ext cx="1214219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Architecture</a:t>
            </a:r>
          </a:p>
        </p:txBody>
      </p:sp>
      <p:sp>
        <p:nvSpPr>
          <p:cNvPr id="21" name="Rechteck 20"/>
          <p:cNvSpPr/>
          <p:nvPr/>
        </p:nvSpPr>
        <p:spPr>
          <a:xfrm>
            <a:off x="4653747" y="6170575"/>
            <a:ext cx="1100735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Testing</a:t>
            </a:r>
          </a:p>
        </p:txBody>
      </p:sp>
      <p:sp>
        <p:nvSpPr>
          <p:cNvPr id="22" name="Rechteck 21"/>
          <p:cNvSpPr/>
          <p:nvPr/>
        </p:nvSpPr>
        <p:spPr>
          <a:xfrm>
            <a:off x="5799230" y="6170575"/>
            <a:ext cx="1091689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Development</a:t>
            </a:r>
          </a:p>
        </p:txBody>
      </p:sp>
      <p:sp>
        <p:nvSpPr>
          <p:cNvPr id="23" name="Rechteck 22"/>
          <p:cNvSpPr/>
          <p:nvPr/>
        </p:nvSpPr>
        <p:spPr>
          <a:xfrm>
            <a:off x="6949150" y="6170575"/>
            <a:ext cx="1048606" cy="27171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Conclusion</a:t>
            </a:r>
          </a:p>
        </p:txBody>
      </p:sp>
      <p:sp>
        <p:nvSpPr>
          <p:cNvPr id="24" name="Rechteck 23"/>
          <p:cNvSpPr/>
          <p:nvPr/>
        </p:nvSpPr>
        <p:spPr>
          <a:xfrm>
            <a:off x="8055987" y="6163374"/>
            <a:ext cx="1083181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2925082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Reflection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1003300" y="6356350"/>
            <a:ext cx="6756399" cy="365125"/>
          </a:xfrm>
        </p:spPr>
        <p:txBody>
          <a:bodyPr/>
          <a:lstStyle/>
          <a:p>
            <a:r>
              <a:rPr lang="de-DE" dirty="0">
                <a:latin typeface="Arial"/>
                <a:cs typeface="Arial"/>
              </a:rPr>
              <a:t>XML Technology | </a:t>
            </a:r>
            <a:r>
              <a:rPr lang="de-DE" dirty="0" err="1">
                <a:latin typeface="Arial"/>
                <a:cs typeface="Arial"/>
              </a:rPr>
              <a:t>BlackJack</a:t>
            </a:r>
            <a:r>
              <a:rPr lang="de-DE" dirty="0">
                <a:latin typeface="Arial"/>
                <a:cs typeface="Arial"/>
              </a:rPr>
              <a:t> | Urban, </a:t>
            </a:r>
            <a:r>
              <a:rPr lang="de-DE" dirty="0" err="1">
                <a:latin typeface="Arial"/>
                <a:cs typeface="Arial"/>
              </a:rPr>
              <a:t>Seeser</a:t>
            </a:r>
            <a:r>
              <a:rPr lang="de-DE" dirty="0">
                <a:latin typeface="Arial"/>
                <a:cs typeface="Arial"/>
              </a:rPr>
              <a:t>, </a:t>
            </a:r>
            <a:r>
              <a:rPr lang="de-DE" dirty="0" err="1">
                <a:latin typeface="Arial"/>
                <a:cs typeface="Arial"/>
              </a:rPr>
              <a:t>Rienau</a:t>
            </a:r>
            <a:r>
              <a:rPr lang="de-DE" dirty="0">
                <a:latin typeface="Arial"/>
                <a:cs typeface="Arial"/>
              </a:rPr>
              <a:t>, Mitterer, </a:t>
            </a:r>
            <a:r>
              <a:rPr lang="de-DE" dirty="0" err="1">
                <a:latin typeface="Arial"/>
                <a:cs typeface="Arial"/>
              </a:rPr>
              <a:t>Ehler</a:t>
            </a:r>
            <a:r>
              <a:rPr lang="de-DE" dirty="0">
                <a:latin typeface="Arial"/>
                <a:cs typeface="Arial"/>
              </a:rPr>
              <a:t> | Garching, 08/30/17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E265BFB-70D1-4552-B9D1-2665EEDC3C5E}" type="slidenum">
              <a:rPr lang="de-DE" noProof="0" smtClean="0"/>
              <a:pPr>
                <a:defRPr/>
              </a:pPr>
              <a:t>15</a:t>
            </a:fld>
            <a:r>
              <a:rPr lang="de-DE" dirty="0"/>
              <a:t>/15</a:t>
            </a:r>
            <a:endParaRPr lang="de-DE" noProof="0" dirty="0"/>
          </a:p>
        </p:txBody>
      </p:sp>
      <p:sp>
        <p:nvSpPr>
          <p:cNvPr id="13" name="Rechteck 12"/>
          <p:cNvSpPr/>
          <p:nvPr/>
        </p:nvSpPr>
        <p:spPr>
          <a:xfrm>
            <a:off x="1108269" y="6163374"/>
            <a:ext cx="1134747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Technologies</a:t>
            </a:r>
          </a:p>
        </p:txBody>
      </p:sp>
      <p:sp>
        <p:nvSpPr>
          <p:cNvPr id="14" name="Rechteck 13"/>
          <p:cNvSpPr/>
          <p:nvPr/>
        </p:nvSpPr>
        <p:spPr>
          <a:xfrm>
            <a:off x="2305015" y="6163374"/>
            <a:ext cx="1010065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Design</a:t>
            </a:r>
          </a:p>
        </p:txBody>
      </p:sp>
      <p:sp>
        <p:nvSpPr>
          <p:cNvPr id="15" name="Rechteck 14"/>
          <p:cNvSpPr/>
          <p:nvPr/>
        </p:nvSpPr>
        <p:spPr>
          <a:xfrm>
            <a:off x="3379937" y="6170575"/>
            <a:ext cx="1214219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Architecture</a:t>
            </a:r>
          </a:p>
        </p:txBody>
      </p:sp>
      <p:sp>
        <p:nvSpPr>
          <p:cNvPr id="16" name="Rechteck 15"/>
          <p:cNvSpPr/>
          <p:nvPr/>
        </p:nvSpPr>
        <p:spPr>
          <a:xfrm>
            <a:off x="4653747" y="6170575"/>
            <a:ext cx="1100735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Testing</a:t>
            </a:r>
          </a:p>
        </p:txBody>
      </p:sp>
      <p:sp>
        <p:nvSpPr>
          <p:cNvPr id="17" name="Rechteck 16"/>
          <p:cNvSpPr/>
          <p:nvPr/>
        </p:nvSpPr>
        <p:spPr>
          <a:xfrm>
            <a:off x="5799230" y="6170575"/>
            <a:ext cx="1091689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Development</a:t>
            </a:r>
          </a:p>
        </p:txBody>
      </p:sp>
      <p:sp>
        <p:nvSpPr>
          <p:cNvPr id="19" name="Rechteck 18"/>
          <p:cNvSpPr/>
          <p:nvPr/>
        </p:nvSpPr>
        <p:spPr>
          <a:xfrm>
            <a:off x="8055987" y="6163374"/>
            <a:ext cx="1083181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Demo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0166" y="2867541"/>
            <a:ext cx="2732522" cy="1692830"/>
          </a:xfrm>
        </p:spPr>
      </p:pic>
      <p:sp>
        <p:nvSpPr>
          <p:cNvPr id="22" name="Inhaltsplatzhalter 2"/>
          <p:cNvSpPr txBox="1">
            <a:spLocks/>
          </p:cNvSpPr>
          <p:nvPr/>
        </p:nvSpPr>
        <p:spPr>
          <a:xfrm>
            <a:off x="358776" y="1505340"/>
            <a:ext cx="5222628" cy="44172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 rtl="0" eaLnBrk="1" fontAlgn="base" hangingPunct="1">
              <a:lnSpc>
                <a:spcPct val="125000"/>
              </a:lnSpc>
              <a:spcBef>
                <a:spcPts val="0"/>
              </a:spcBef>
              <a:spcAft>
                <a:spcPct val="0"/>
              </a:spcAft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6213" indent="-176213" algn="l" rtl="0" eaLnBrk="1" fontAlgn="base" hangingPunct="1">
              <a:lnSpc>
                <a:spcPct val="125000"/>
              </a:lnSpc>
              <a:spcBef>
                <a:spcPts val="0"/>
              </a:spcBef>
              <a:spcAft>
                <a:spcPct val="0"/>
              </a:spcAft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363" indent="-184150" algn="l" rtl="0" eaLnBrk="1" fontAlgn="base" hangingPunct="1">
              <a:lnSpc>
                <a:spcPct val="125000"/>
              </a:lnSpc>
              <a:spcBef>
                <a:spcPts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-177800" algn="l" rtl="0" eaLnBrk="1" fontAlgn="base" hangingPunct="1">
              <a:lnSpc>
                <a:spcPct val="125000"/>
              </a:lnSpc>
              <a:spcBef>
                <a:spcPts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6213" algn="l" rtl="0" eaLnBrk="1" fontAlgn="base" hangingPunct="1">
              <a:lnSpc>
                <a:spcPct val="125000"/>
              </a:lnSpc>
              <a:spcBef>
                <a:spcPts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charset="0"/>
              <a:buChar char="•"/>
            </a:pPr>
            <a:r>
              <a:rPr lang="en-US" sz="1800" dirty="0"/>
              <a:t>Initial decisions and discussion of </a:t>
            </a:r>
            <a:r>
              <a:rPr lang="en-US" sz="1800" b="1" dirty="0"/>
              <a:t>rules, game logic and flow</a:t>
            </a:r>
            <a:r>
              <a:rPr lang="en-US" sz="1800" dirty="0"/>
              <a:t> was very important</a:t>
            </a:r>
          </a:p>
          <a:p>
            <a:pPr marL="285750" indent="-285750">
              <a:buFont typeface="Arial" charset="0"/>
              <a:buChar char="•"/>
            </a:pPr>
            <a:endParaRPr lang="en-US" sz="1800" dirty="0"/>
          </a:p>
          <a:p>
            <a:pPr marL="285750" indent="-285750">
              <a:buFont typeface="Arial" charset="0"/>
              <a:buChar char="•"/>
            </a:pPr>
            <a:r>
              <a:rPr lang="en-US" sz="1800" dirty="0"/>
              <a:t>Weekly:</a:t>
            </a:r>
          </a:p>
          <a:p>
            <a:pPr marL="646113" lvl="2" indent="-285750">
              <a:buFont typeface="Arial" charset="0"/>
              <a:buChar char="•"/>
            </a:pPr>
            <a:r>
              <a:rPr lang="en-US" sz="1800" dirty="0"/>
              <a:t>Understanding code and asking questions lead to walkthroughs</a:t>
            </a:r>
          </a:p>
          <a:p>
            <a:pPr marL="646113" lvl="2" indent="-285750">
              <a:buFont typeface="Arial" charset="0"/>
              <a:buChar char="•"/>
            </a:pPr>
            <a:r>
              <a:rPr lang="en-US" sz="1800" dirty="0"/>
              <a:t>Coordination across different time zones</a:t>
            </a:r>
          </a:p>
          <a:p>
            <a:pPr marL="646113" lvl="2" indent="-285750">
              <a:buFont typeface="Arial" charset="0"/>
              <a:buChar char="•"/>
            </a:pPr>
            <a:endParaRPr lang="en-US" sz="1800" dirty="0"/>
          </a:p>
          <a:p>
            <a:pPr marL="285750" indent="-285750">
              <a:buFont typeface="Arial" charset="0"/>
              <a:buChar char="•"/>
            </a:pPr>
            <a:r>
              <a:rPr lang="en-US" sz="1800" dirty="0"/>
              <a:t>Learning from each team member (code and work ethics)</a:t>
            </a:r>
          </a:p>
        </p:txBody>
      </p:sp>
      <p:sp>
        <p:nvSpPr>
          <p:cNvPr id="20" name="Rechteck 22"/>
          <p:cNvSpPr/>
          <p:nvPr/>
        </p:nvSpPr>
        <p:spPr>
          <a:xfrm>
            <a:off x="6949150" y="6170575"/>
            <a:ext cx="1048606" cy="27171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Conclusion</a:t>
            </a:r>
          </a:p>
        </p:txBody>
      </p:sp>
      <p:sp>
        <p:nvSpPr>
          <p:cNvPr id="21" name="Rechteck 16"/>
          <p:cNvSpPr/>
          <p:nvPr/>
        </p:nvSpPr>
        <p:spPr>
          <a:xfrm>
            <a:off x="0" y="6170575"/>
            <a:ext cx="1046270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15566855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&amp; Outlook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1003300" y="6356350"/>
            <a:ext cx="6756399" cy="365125"/>
          </a:xfrm>
        </p:spPr>
        <p:txBody>
          <a:bodyPr/>
          <a:lstStyle/>
          <a:p>
            <a:r>
              <a:rPr lang="de-DE" dirty="0">
                <a:latin typeface="Arial"/>
                <a:cs typeface="Arial"/>
              </a:rPr>
              <a:t>XML Technology | </a:t>
            </a:r>
            <a:r>
              <a:rPr lang="de-DE" dirty="0" err="1">
                <a:latin typeface="Arial"/>
                <a:cs typeface="Arial"/>
              </a:rPr>
              <a:t>BlackJack</a:t>
            </a:r>
            <a:r>
              <a:rPr lang="de-DE" dirty="0">
                <a:latin typeface="Arial"/>
                <a:cs typeface="Arial"/>
              </a:rPr>
              <a:t> | Urban, </a:t>
            </a:r>
            <a:r>
              <a:rPr lang="de-DE" dirty="0" err="1">
                <a:latin typeface="Arial"/>
                <a:cs typeface="Arial"/>
              </a:rPr>
              <a:t>Seeser</a:t>
            </a:r>
            <a:r>
              <a:rPr lang="de-DE" dirty="0">
                <a:latin typeface="Arial"/>
                <a:cs typeface="Arial"/>
              </a:rPr>
              <a:t>, </a:t>
            </a:r>
            <a:r>
              <a:rPr lang="de-DE" dirty="0" err="1">
                <a:latin typeface="Arial"/>
                <a:cs typeface="Arial"/>
              </a:rPr>
              <a:t>Rienau</a:t>
            </a:r>
            <a:r>
              <a:rPr lang="de-DE" dirty="0">
                <a:latin typeface="Arial"/>
                <a:cs typeface="Arial"/>
              </a:rPr>
              <a:t>, Mitterer, </a:t>
            </a:r>
            <a:r>
              <a:rPr lang="de-DE" dirty="0" err="1">
                <a:latin typeface="Arial"/>
                <a:cs typeface="Arial"/>
              </a:rPr>
              <a:t>Ehler</a:t>
            </a:r>
            <a:r>
              <a:rPr lang="de-DE" dirty="0">
                <a:latin typeface="Arial"/>
                <a:cs typeface="Arial"/>
              </a:rPr>
              <a:t> | Garching, 08/30/17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E265BFB-70D1-4552-B9D1-2665EEDC3C5E}" type="slidenum">
              <a:rPr lang="de-DE" noProof="0" smtClean="0"/>
              <a:pPr>
                <a:defRPr/>
              </a:pPr>
              <a:t>16</a:t>
            </a:fld>
            <a:r>
              <a:rPr lang="de-DE" dirty="0"/>
              <a:t>/15</a:t>
            </a:r>
            <a:endParaRPr lang="de-DE" noProof="0" dirty="0"/>
          </a:p>
        </p:txBody>
      </p:sp>
      <p:sp>
        <p:nvSpPr>
          <p:cNvPr id="13" name="Rechteck 12"/>
          <p:cNvSpPr/>
          <p:nvPr/>
        </p:nvSpPr>
        <p:spPr>
          <a:xfrm>
            <a:off x="1108269" y="6163374"/>
            <a:ext cx="1134747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Technologies</a:t>
            </a:r>
          </a:p>
        </p:txBody>
      </p:sp>
      <p:sp>
        <p:nvSpPr>
          <p:cNvPr id="14" name="Rechteck 13"/>
          <p:cNvSpPr/>
          <p:nvPr/>
        </p:nvSpPr>
        <p:spPr>
          <a:xfrm>
            <a:off x="2305015" y="6163374"/>
            <a:ext cx="1010065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Design</a:t>
            </a:r>
          </a:p>
        </p:txBody>
      </p:sp>
      <p:sp>
        <p:nvSpPr>
          <p:cNvPr id="15" name="Rechteck 14"/>
          <p:cNvSpPr/>
          <p:nvPr/>
        </p:nvSpPr>
        <p:spPr>
          <a:xfrm>
            <a:off x="3379937" y="6170575"/>
            <a:ext cx="1214219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Architecture</a:t>
            </a:r>
          </a:p>
        </p:txBody>
      </p:sp>
      <p:sp>
        <p:nvSpPr>
          <p:cNvPr id="16" name="Rechteck 15"/>
          <p:cNvSpPr/>
          <p:nvPr/>
        </p:nvSpPr>
        <p:spPr>
          <a:xfrm>
            <a:off x="4653747" y="6170575"/>
            <a:ext cx="1100735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Testing</a:t>
            </a:r>
          </a:p>
        </p:txBody>
      </p:sp>
      <p:sp>
        <p:nvSpPr>
          <p:cNvPr id="17" name="Rechteck 16"/>
          <p:cNvSpPr/>
          <p:nvPr/>
        </p:nvSpPr>
        <p:spPr>
          <a:xfrm>
            <a:off x="5799230" y="6170575"/>
            <a:ext cx="1091689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Development</a:t>
            </a:r>
          </a:p>
        </p:txBody>
      </p:sp>
      <p:sp>
        <p:nvSpPr>
          <p:cNvPr id="19" name="Rechteck 18"/>
          <p:cNvSpPr/>
          <p:nvPr/>
        </p:nvSpPr>
        <p:spPr>
          <a:xfrm>
            <a:off x="8055987" y="6163374"/>
            <a:ext cx="1083181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Demo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0166" y="2867541"/>
            <a:ext cx="2732522" cy="1692830"/>
          </a:xfrm>
        </p:spPr>
      </p:pic>
      <p:sp>
        <p:nvSpPr>
          <p:cNvPr id="22" name="Inhaltsplatzhalter 2"/>
          <p:cNvSpPr txBox="1">
            <a:spLocks/>
          </p:cNvSpPr>
          <p:nvPr/>
        </p:nvSpPr>
        <p:spPr>
          <a:xfrm>
            <a:off x="358776" y="1505340"/>
            <a:ext cx="5222628" cy="44172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 rtl="0" eaLnBrk="1" fontAlgn="base" hangingPunct="1">
              <a:lnSpc>
                <a:spcPct val="125000"/>
              </a:lnSpc>
              <a:spcBef>
                <a:spcPts val="0"/>
              </a:spcBef>
              <a:spcAft>
                <a:spcPct val="0"/>
              </a:spcAft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6213" indent="-176213" algn="l" rtl="0" eaLnBrk="1" fontAlgn="base" hangingPunct="1">
              <a:lnSpc>
                <a:spcPct val="125000"/>
              </a:lnSpc>
              <a:spcBef>
                <a:spcPts val="0"/>
              </a:spcBef>
              <a:spcAft>
                <a:spcPct val="0"/>
              </a:spcAft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363" indent="-184150" algn="l" rtl="0" eaLnBrk="1" fontAlgn="base" hangingPunct="1">
              <a:lnSpc>
                <a:spcPct val="125000"/>
              </a:lnSpc>
              <a:spcBef>
                <a:spcPts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-177800" algn="l" rtl="0" eaLnBrk="1" fontAlgn="base" hangingPunct="1">
              <a:lnSpc>
                <a:spcPct val="125000"/>
              </a:lnSpc>
              <a:spcBef>
                <a:spcPts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6213" algn="l" rtl="0" eaLnBrk="1" fontAlgn="base" hangingPunct="1">
              <a:lnSpc>
                <a:spcPct val="125000"/>
              </a:lnSpc>
              <a:spcBef>
                <a:spcPts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charset="0"/>
              <a:buChar char="•"/>
            </a:pPr>
            <a:r>
              <a:rPr lang="en-US" sz="1800" b="1" dirty="0"/>
              <a:t>Challenges</a:t>
            </a:r>
          </a:p>
          <a:p>
            <a:pPr marL="646113" lvl="2" indent="-285750">
              <a:buFont typeface="Arial" charset="0"/>
              <a:buChar char="•"/>
            </a:pPr>
            <a:r>
              <a:rPr lang="en-US" sz="1800" dirty="0"/>
              <a:t>Understanding the basic concept of XML web stack</a:t>
            </a:r>
          </a:p>
          <a:p>
            <a:pPr marL="646113" lvl="2" indent="-285750">
              <a:buFont typeface="Arial" charset="0"/>
              <a:buChar char="•"/>
            </a:pPr>
            <a:r>
              <a:rPr lang="en-US" sz="1800" dirty="0" err="1"/>
              <a:t>BaseX</a:t>
            </a:r>
            <a:r>
              <a:rPr lang="en-US" sz="1800" dirty="0"/>
              <a:t>, </a:t>
            </a:r>
            <a:r>
              <a:rPr lang="en-US" sz="1800" dirty="0" err="1"/>
              <a:t>RestXQ</a:t>
            </a:r>
            <a:r>
              <a:rPr lang="en-US" sz="1800" dirty="0"/>
              <a:t> and http server functionality</a:t>
            </a:r>
          </a:p>
          <a:p>
            <a:pPr marL="646113" lvl="2" indent="-285750">
              <a:buFont typeface="Arial" charset="0"/>
              <a:buChar char="•"/>
            </a:pPr>
            <a:r>
              <a:rPr lang="en-US" sz="1800" dirty="0"/>
              <a:t>Improve GUI for good game flow</a:t>
            </a:r>
          </a:p>
          <a:p>
            <a:pPr marL="285750" indent="-285750">
              <a:buFont typeface="Arial" charset="0"/>
              <a:buChar char="•"/>
            </a:pPr>
            <a:endParaRPr lang="en-US" sz="1800" dirty="0"/>
          </a:p>
          <a:p>
            <a:pPr marL="285750" indent="-285750">
              <a:buFont typeface="Arial" charset="0"/>
              <a:buChar char="•"/>
            </a:pPr>
            <a:r>
              <a:rPr lang="en-US" sz="1800" b="1" dirty="0"/>
              <a:t>Outlook</a:t>
            </a:r>
          </a:p>
          <a:p>
            <a:pPr marL="646113" lvl="2" indent="-285750">
              <a:buFont typeface="Arial" charset="0"/>
              <a:buChar char="•"/>
            </a:pPr>
            <a:r>
              <a:rPr lang="en-US" sz="1800" dirty="0"/>
              <a:t>Add special effects to GUI</a:t>
            </a:r>
          </a:p>
          <a:p>
            <a:pPr marL="646113" lvl="2" indent="-285750">
              <a:buFont typeface="Arial" charset="0"/>
              <a:buChar char="•"/>
            </a:pPr>
            <a:r>
              <a:rPr lang="en-US" sz="1800" dirty="0"/>
              <a:t>Play on several machines</a:t>
            </a:r>
          </a:p>
        </p:txBody>
      </p:sp>
      <p:sp>
        <p:nvSpPr>
          <p:cNvPr id="20" name="Rechteck 22"/>
          <p:cNvSpPr/>
          <p:nvPr/>
        </p:nvSpPr>
        <p:spPr>
          <a:xfrm>
            <a:off x="6949150" y="6170575"/>
            <a:ext cx="1048606" cy="27171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Conclusion</a:t>
            </a:r>
          </a:p>
        </p:txBody>
      </p:sp>
      <p:sp>
        <p:nvSpPr>
          <p:cNvPr id="21" name="Rechteck 16"/>
          <p:cNvSpPr/>
          <p:nvPr/>
        </p:nvSpPr>
        <p:spPr>
          <a:xfrm>
            <a:off x="0" y="6170575"/>
            <a:ext cx="1046270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5437038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8. Demo – Overview GUI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1003300" y="6356350"/>
            <a:ext cx="6756399" cy="365125"/>
          </a:xfrm>
        </p:spPr>
        <p:txBody>
          <a:bodyPr/>
          <a:lstStyle/>
          <a:p>
            <a:r>
              <a:rPr lang="de-DE" dirty="0">
                <a:latin typeface="Arial"/>
                <a:cs typeface="Arial"/>
              </a:rPr>
              <a:t>XML Technology | </a:t>
            </a:r>
            <a:r>
              <a:rPr lang="de-DE" dirty="0" err="1">
                <a:latin typeface="Arial"/>
                <a:cs typeface="Arial"/>
              </a:rPr>
              <a:t>BlackJack</a:t>
            </a:r>
            <a:r>
              <a:rPr lang="de-DE" dirty="0">
                <a:latin typeface="Arial"/>
                <a:cs typeface="Arial"/>
              </a:rPr>
              <a:t> | Urban, </a:t>
            </a:r>
            <a:r>
              <a:rPr lang="de-DE" dirty="0" err="1">
                <a:latin typeface="Arial"/>
                <a:cs typeface="Arial"/>
              </a:rPr>
              <a:t>Seeser</a:t>
            </a:r>
            <a:r>
              <a:rPr lang="de-DE" dirty="0">
                <a:latin typeface="Arial"/>
                <a:cs typeface="Arial"/>
              </a:rPr>
              <a:t>, </a:t>
            </a:r>
            <a:r>
              <a:rPr lang="de-DE" dirty="0" err="1">
                <a:latin typeface="Arial"/>
                <a:cs typeface="Arial"/>
              </a:rPr>
              <a:t>Rienau</a:t>
            </a:r>
            <a:r>
              <a:rPr lang="de-DE" dirty="0">
                <a:latin typeface="Arial"/>
                <a:cs typeface="Arial"/>
              </a:rPr>
              <a:t>, Mitterer, </a:t>
            </a:r>
            <a:r>
              <a:rPr lang="de-DE" dirty="0" err="1">
                <a:latin typeface="Arial"/>
                <a:cs typeface="Arial"/>
              </a:rPr>
              <a:t>Ehler</a:t>
            </a:r>
            <a:r>
              <a:rPr lang="de-DE" dirty="0">
                <a:latin typeface="Arial"/>
                <a:cs typeface="Arial"/>
              </a:rPr>
              <a:t> | Garching, 08/30/17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E265BFB-70D1-4552-B9D1-2665EEDC3C5E}" type="slidenum">
              <a:rPr lang="de-DE" noProof="0" smtClean="0"/>
              <a:pPr>
                <a:defRPr/>
              </a:pPr>
              <a:t>17</a:t>
            </a:fld>
            <a:r>
              <a:rPr lang="de-DE" dirty="0"/>
              <a:t>/15</a:t>
            </a:r>
            <a:endParaRPr lang="de-DE" noProof="0" dirty="0"/>
          </a:p>
        </p:txBody>
      </p:sp>
      <p:pic>
        <p:nvPicPr>
          <p:cNvPr id="12" name="Bild 11" descr="7-after-player3-exceeded-2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342" y="1555750"/>
            <a:ext cx="6985316" cy="4483100"/>
          </a:xfrm>
          <a:prstGeom prst="rect">
            <a:avLst/>
          </a:prstGeom>
        </p:spPr>
      </p:pic>
      <p:sp>
        <p:nvSpPr>
          <p:cNvPr id="15" name="Rechteck 14"/>
          <p:cNvSpPr/>
          <p:nvPr/>
        </p:nvSpPr>
        <p:spPr>
          <a:xfrm>
            <a:off x="0" y="6170575"/>
            <a:ext cx="1046270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Introduction</a:t>
            </a:r>
          </a:p>
        </p:txBody>
      </p:sp>
      <p:sp>
        <p:nvSpPr>
          <p:cNvPr id="16" name="Rechteck 15"/>
          <p:cNvSpPr/>
          <p:nvPr/>
        </p:nvSpPr>
        <p:spPr>
          <a:xfrm>
            <a:off x="1108269" y="6163374"/>
            <a:ext cx="1134747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Technologies</a:t>
            </a:r>
          </a:p>
        </p:txBody>
      </p:sp>
      <p:sp>
        <p:nvSpPr>
          <p:cNvPr id="17" name="Rechteck 16"/>
          <p:cNvSpPr/>
          <p:nvPr/>
        </p:nvSpPr>
        <p:spPr>
          <a:xfrm>
            <a:off x="2305015" y="6163374"/>
            <a:ext cx="1010065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Design</a:t>
            </a:r>
          </a:p>
        </p:txBody>
      </p:sp>
      <p:sp>
        <p:nvSpPr>
          <p:cNvPr id="18" name="Rechteck 17"/>
          <p:cNvSpPr/>
          <p:nvPr/>
        </p:nvSpPr>
        <p:spPr>
          <a:xfrm>
            <a:off x="3379937" y="6170575"/>
            <a:ext cx="1214219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Architecture</a:t>
            </a:r>
          </a:p>
        </p:txBody>
      </p:sp>
      <p:sp>
        <p:nvSpPr>
          <p:cNvPr id="19" name="Rechteck 18"/>
          <p:cNvSpPr/>
          <p:nvPr/>
        </p:nvSpPr>
        <p:spPr>
          <a:xfrm>
            <a:off x="4653747" y="6170575"/>
            <a:ext cx="1100735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Testing</a:t>
            </a:r>
          </a:p>
        </p:txBody>
      </p:sp>
      <p:sp>
        <p:nvSpPr>
          <p:cNvPr id="20" name="Rechteck 19"/>
          <p:cNvSpPr/>
          <p:nvPr/>
        </p:nvSpPr>
        <p:spPr>
          <a:xfrm>
            <a:off x="5799230" y="6170575"/>
            <a:ext cx="1091689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Development</a:t>
            </a:r>
          </a:p>
        </p:txBody>
      </p:sp>
      <p:sp>
        <p:nvSpPr>
          <p:cNvPr id="21" name="Rechteck 20"/>
          <p:cNvSpPr/>
          <p:nvPr/>
        </p:nvSpPr>
        <p:spPr>
          <a:xfrm>
            <a:off x="6949150" y="6170575"/>
            <a:ext cx="1048606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Conclusion</a:t>
            </a:r>
          </a:p>
        </p:txBody>
      </p:sp>
      <p:sp>
        <p:nvSpPr>
          <p:cNvPr id="22" name="Rechteck 21"/>
          <p:cNvSpPr/>
          <p:nvPr/>
        </p:nvSpPr>
        <p:spPr>
          <a:xfrm>
            <a:off x="8055987" y="6163374"/>
            <a:ext cx="1083181" cy="27171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4449646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8. Demo – Live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1003300" y="6356350"/>
            <a:ext cx="6756399" cy="365125"/>
          </a:xfrm>
        </p:spPr>
        <p:txBody>
          <a:bodyPr/>
          <a:lstStyle/>
          <a:p>
            <a:r>
              <a:rPr lang="de-DE" dirty="0">
                <a:latin typeface="Arial"/>
                <a:cs typeface="Arial"/>
              </a:rPr>
              <a:t>XML Technology | </a:t>
            </a:r>
            <a:r>
              <a:rPr lang="de-DE" dirty="0" err="1">
                <a:latin typeface="Arial"/>
                <a:cs typeface="Arial"/>
              </a:rPr>
              <a:t>BlackJack</a:t>
            </a:r>
            <a:r>
              <a:rPr lang="de-DE" dirty="0">
                <a:latin typeface="Arial"/>
                <a:cs typeface="Arial"/>
              </a:rPr>
              <a:t> | Urban, </a:t>
            </a:r>
            <a:r>
              <a:rPr lang="de-DE" dirty="0" err="1">
                <a:latin typeface="Arial"/>
                <a:cs typeface="Arial"/>
              </a:rPr>
              <a:t>Seeser</a:t>
            </a:r>
            <a:r>
              <a:rPr lang="de-DE" dirty="0">
                <a:latin typeface="Arial"/>
                <a:cs typeface="Arial"/>
              </a:rPr>
              <a:t>, </a:t>
            </a:r>
            <a:r>
              <a:rPr lang="de-DE" dirty="0" err="1">
                <a:latin typeface="Arial"/>
                <a:cs typeface="Arial"/>
              </a:rPr>
              <a:t>Rienau</a:t>
            </a:r>
            <a:r>
              <a:rPr lang="de-DE" dirty="0">
                <a:latin typeface="Arial"/>
                <a:cs typeface="Arial"/>
              </a:rPr>
              <a:t>, Mitterer, </a:t>
            </a:r>
            <a:r>
              <a:rPr lang="de-DE" dirty="0" err="1">
                <a:latin typeface="Arial"/>
                <a:cs typeface="Arial"/>
              </a:rPr>
              <a:t>Ehler</a:t>
            </a:r>
            <a:r>
              <a:rPr lang="de-DE" dirty="0">
                <a:latin typeface="Arial"/>
                <a:cs typeface="Arial"/>
              </a:rPr>
              <a:t> | Garching, 08/30/17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E265BFB-70D1-4552-B9D1-2665EEDC3C5E}" type="slidenum">
              <a:rPr lang="de-DE" noProof="0" smtClean="0"/>
              <a:pPr>
                <a:defRPr/>
              </a:pPr>
              <a:t>18</a:t>
            </a:fld>
            <a:r>
              <a:rPr lang="de-DE" dirty="0"/>
              <a:t>/15</a:t>
            </a:r>
            <a:endParaRPr lang="de-DE" noProof="0" dirty="0"/>
          </a:p>
        </p:txBody>
      </p:sp>
      <p:sp>
        <p:nvSpPr>
          <p:cNvPr id="6" name="Textfeld 5"/>
          <p:cNvSpPr txBox="1"/>
          <p:nvPr/>
        </p:nvSpPr>
        <p:spPr>
          <a:xfrm>
            <a:off x="3457475" y="3136868"/>
            <a:ext cx="2229051" cy="58426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US" sz="3400" b="1" dirty="0">
                <a:solidFill>
                  <a:srgbClr val="FF0000"/>
                </a:solidFill>
                <a:latin typeface="+mn-lt"/>
              </a:rPr>
              <a:t>Live-Demo</a:t>
            </a:r>
          </a:p>
        </p:txBody>
      </p:sp>
      <p:sp>
        <p:nvSpPr>
          <p:cNvPr id="15" name="Rechteck 14"/>
          <p:cNvSpPr/>
          <p:nvPr/>
        </p:nvSpPr>
        <p:spPr>
          <a:xfrm>
            <a:off x="0" y="6170575"/>
            <a:ext cx="1046270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Introduction</a:t>
            </a:r>
          </a:p>
        </p:txBody>
      </p:sp>
      <p:sp>
        <p:nvSpPr>
          <p:cNvPr id="16" name="Rechteck 15"/>
          <p:cNvSpPr/>
          <p:nvPr/>
        </p:nvSpPr>
        <p:spPr>
          <a:xfrm>
            <a:off x="1108269" y="6163374"/>
            <a:ext cx="1134747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Technologies</a:t>
            </a:r>
          </a:p>
        </p:txBody>
      </p:sp>
      <p:sp>
        <p:nvSpPr>
          <p:cNvPr id="17" name="Rechteck 16"/>
          <p:cNvSpPr/>
          <p:nvPr/>
        </p:nvSpPr>
        <p:spPr>
          <a:xfrm>
            <a:off x="2305015" y="6163374"/>
            <a:ext cx="1010065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Design</a:t>
            </a:r>
          </a:p>
        </p:txBody>
      </p:sp>
      <p:sp>
        <p:nvSpPr>
          <p:cNvPr id="18" name="Rechteck 17"/>
          <p:cNvSpPr/>
          <p:nvPr/>
        </p:nvSpPr>
        <p:spPr>
          <a:xfrm>
            <a:off x="3379937" y="6170575"/>
            <a:ext cx="1214219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Architecture</a:t>
            </a:r>
          </a:p>
        </p:txBody>
      </p:sp>
      <p:sp>
        <p:nvSpPr>
          <p:cNvPr id="19" name="Rechteck 18"/>
          <p:cNvSpPr/>
          <p:nvPr/>
        </p:nvSpPr>
        <p:spPr>
          <a:xfrm>
            <a:off x="4653747" y="6170575"/>
            <a:ext cx="1100735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Testing</a:t>
            </a:r>
          </a:p>
        </p:txBody>
      </p:sp>
      <p:sp>
        <p:nvSpPr>
          <p:cNvPr id="20" name="Rechteck 19"/>
          <p:cNvSpPr/>
          <p:nvPr/>
        </p:nvSpPr>
        <p:spPr>
          <a:xfrm>
            <a:off x="5799230" y="6170575"/>
            <a:ext cx="1091689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Development</a:t>
            </a:r>
          </a:p>
        </p:txBody>
      </p:sp>
      <p:sp>
        <p:nvSpPr>
          <p:cNvPr id="21" name="Rechteck 20"/>
          <p:cNvSpPr/>
          <p:nvPr/>
        </p:nvSpPr>
        <p:spPr>
          <a:xfrm>
            <a:off x="6949150" y="6170575"/>
            <a:ext cx="1048606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Conclusion</a:t>
            </a:r>
          </a:p>
        </p:txBody>
      </p:sp>
      <p:sp>
        <p:nvSpPr>
          <p:cNvPr id="22" name="Rechteck 21"/>
          <p:cNvSpPr/>
          <p:nvPr/>
        </p:nvSpPr>
        <p:spPr>
          <a:xfrm>
            <a:off x="8055987" y="6163374"/>
            <a:ext cx="1083181" cy="27171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8398068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E265BFB-70D1-4552-B9D1-2665EEDC3C5E}" type="slidenum">
              <a:rPr lang="de-DE" noProof="0" smtClean="0"/>
              <a:pPr>
                <a:defRPr/>
              </a:pPr>
              <a:t>19</a:t>
            </a:fld>
            <a:r>
              <a:rPr lang="de-DE" noProof="0" dirty="0"/>
              <a:t>/15</a:t>
            </a:r>
          </a:p>
        </p:txBody>
      </p:sp>
      <p:sp>
        <p:nvSpPr>
          <p:cNvPr id="6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1003300" y="6356350"/>
            <a:ext cx="6756399" cy="365125"/>
          </a:xfrm>
        </p:spPr>
        <p:txBody>
          <a:bodyPr/>
          <a:lstStyle/>
          <a:p>
            <a:r>
              <a:rPr lang="de-DE" dirty="0">
                <a:latin typeface="Arial"/>
                <a:cs typeface="Arial"/>
              </a:rPr>
              <a:t>XML Technology | </a:t>
            </a:r>
            <a:r>
              <a:rPr lang="de-DE" dirty="0" err="1">
                <a:latin typeface="Arial"/>
                <a:cs typeface="Arial"/>
              </a:rPr>
              <a:t>BlackJack</a:t>
            </a:r>
            <a:r>
              <a:rPr lang="de-DE" dirty="0">
                <a:latin typeface="Arial"/>
                <a:cs typeface="Arial"/>
              </a:rPr>
              <a:t> | Urban, </a:t>
            </a:r>
            <a:r>
              <a:rPr lang="de-DE" dirty="0" err="1">
                <a:latin typeface="Arial"/>
                <a:cs typeface="Arial"/>
              </a:rPr>
              <a:t>Seeser</a:t>
            </a:r>
            <a:r>
              <a:rPr lang="de-DE" dirty="0">
                <a:latin typeface="Arial"/>
                <a:cs typeface="Arial"/>
              </a:rPr>
              <a:t>, </a:t>
            </a:r>
            <a:r>
              <a:rPr lang="de-DE" dirty="0" err="1">
                <a:latin typeface="Arial"/>
                <a:cs typeface="Arial"/>
              </a:rPr>
              <a:t>Rienau</a:t>
            </a:r>
            <a:r>
              <a:rPr lang="de-DE" dirty="0">
                <a:latin typeface="Arial"/>
                <a:cs typeface="Arial"/>
              </a:rPr>
              <a:t>, Mitterer, </a:t>
            </a:r>
            <a:r>
              <a:rPr lang="de-DE" dirty="0" err="1">
                <a:latin typeface="Arial"/>
                <a:cs typeface="Arial"/>
              </a:rPr>
              <a:t>Ehler</a:t>
            </a:r>
            <a:r>
              <a:rPr lang="de-DE" dirty="0">
                <a:latin typeface="Arial"/>
                <a:cs typeface="Arial"/>
              </a:rPr>
              <a:t> | Garching, 08/30/17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2258109" y="3136869"/>
            <a:ext cx="4627782" cy="58426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de-DE" sz="3400" b="1" dirty="0" err="1"/>
              <a:t>Thank</a:t>
            </a:r>
            <a:r>
              <a:rPr lang="de-DE" sz="3400" b="1" dirty="0"/>
              <a:t> </a:t>
            </a:r>
            <a:r>
              <a:rPr lang="de-DE" sz="3400" b="1" dirty="0" err="1"/>
              <a:t>you</a:t>
            </a:r>
            <a:r>
              <a:rPr lang="de-DE" sz="3400" b="1" dirty="0"/>
              <a:t> </a:t>
            </a:r>
            <a:r>
              <a:rPr lang="de-DE" sz="3400" b="1" dirty="0" err="1"/>
              <a:t>very</a:t>
            </a:r>
            <a:r>
              <a:rPr lang="de-DE" sz="3400" b="1" dirty="0"/>
              <a:t> </a:t>
            </a:r>
            <a:r>
              <a:rPr lang="de-DE" sz="3400" b="1" dirty="0" err="1"/>
              <a:t>much</a:t>
            </a:r>
            <a:r>
              <a:rPr lang="de-DE" sz="3400" b="1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7974573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endParaRPr lang="en-US" sz="1800" dirty="0"/>
          </a:p>
          <a:p>
            <a:pPr marL="342900" indent="-342900">
              <a:buFont typeface="+mj-lt"/>
              <a:buAutoNum type="arabicPeriod"/>
            </a:pPr>
            <a:r>
              <a:rPr lang="en-US" sz="1800" dirty="0"/>
              <a:t>Introduction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/>
              <a:t>Technologies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/>
              <a:t>Design and Implementation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/>
              <a:t>Architecture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/>
              <a:t>Testing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/>
              <a:t>Development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/>
              <a:t>Conclusion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/>
              <a:t>Demo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1003300" y="6356350"/>
            <a:ext cx="6756399" cy="365125"/>
          </a:xfrm>
        </p:spPr>
        <p:txBody>
          <a:bodyPr/>
          <a:lstStyle/>
          <a:p>
            <a:r>
              <a:rPr lang="de-DE" dirty="0">
                <a:latin typeface="Arial"/>
                <a:cs typeface="Arial"/>
              </a:rPr>
              <a:t>XML Technology | </a:t>
            </a:r>
            <a:r>
              <a:rPr lang="de-DE" dirty="0" err="1">
                <a:latin typeface="Arial"/>
                <a:cs typeface="Arial"/>
              </a:rPr>
              <a:t>BlackJack</a:t>
            </a:r>
            <a:r>
              <a:rPr lang="de-DE" dirty="0">
                <a:latin typeface="Arial"/>
                <a:cs typeface="Arial"/>
              </a:rPr>
              <a:t> | Urban, </a:t>
            </a:r>
            <a:r>
              <a:rPr lang="de-DE" dirty="0" err="1">
                <a:latin typeface="Arial"/>
                <a:cs typeface="Arial"/>
              </a:rPr>
              <a:t>Seeser</a:t>
            </a:r>
            <a:r>
              <a:rPr lang="de-DE" dirty="0">
                <a:latin typeface="Arial"/>
                <a:cs typeface="Arial"/>
              </a:rPr>
              <a:t>, </a:t>
            </a:r>
            <a:r>
              <a:rPr lang="de-DE" dirty="0" err="1">
                <a:latin typeface="Arial"/>
                <a:cs typeface="Arial"/>
              </a:rPr>
              <a:t>Rienau</a:t>
            </a:r>
            <a:r>
              <a:rPr lang="de-DE" dirty="0">
                <a:latin typeface="Arial"/>
                <a:cs typeface="Arial"/>
              </a:rPr>
              <a:t>, Mitterer, </a:t>
            </a:r>
            <a:r>
              <a:rPr lang="de-DE" dirty="0" err="1">
                <a:latin typeface="Arial"/>
                <a:cs typeface="Arial"/>
              </a:rPr>
              <a:t>Ehler</a:t>
            </a:r>
            <a:r>
              <a:rPr lang="de-DE" dirty="0">
                <a:latin typeface="Arial"/>
                <a:cs typeface="Arial"/>
              </a:rPr>
              <a:t> | Garching, 08/30/17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E265BFB-70D1-4552-B9D1-2665EEDC3C5E}" type="slidenum">
              <a:rPr lang="de-DE" noProof="0" smtClean="0"/>
              <a:pPr>
                <a:defRPr/>
              </a:pPr>
              <a:t>2</a:t>
            </a:fld>
            <a:r>
              <a:rPr lang="de-DE" dirty="0"/>
              <a:t>/15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4029924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Practical</a:t>
            </a:r>
            <a:r>
              <a:rPr lang="de-DE" dirty="0"/>
              <a:t> </a:t>
            </a:r>
            <a:r>
              <a:rPr lang="de-DE" dirty="0" err="1"/>
              <a:t>Course</a:t>
            </a:r>
            <a:r>
              <a:rPr lang="de-DE" dirty="0"/>
              <a:t>: XML Technology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0"/>
          </p:nvPr>
        </p:nvSpPr>
        <p:spPr>
          <a:xfrm>
            <a:off x="319088" y="1762820"/>
            <a:ext cx="8508999" cy="1274125"/>
          </a:xfrm>
        </p:spPr>
        <p:txBody>
          <a:bodyPr/>
          <a:lstStyle/>
          <a:p>
            <a:r>
              <a:rPr lang="de-DE" dirty="0"/>
              <a:t>Developers: Robert Urban, Anne-Catherine </a:t>
            </a:r>
            <a:r>
              <a:rPr lang="de-DE" dirty="0" err="1"/>
              <a:t>Seeser</a:t>
            </a:r>
            <a:r>
              <a:rPr lang="de-DE" dirty="0"/>
              <a:t>, </a:t>
            </a:r>
            <a:r>
              <a:rPr lang="de-DE" dirty="0" err="1"/>
              <a:t>Lennert</a:t>
            </a:r>
            <a:r>
              <a:rPr lang="de-DE" dirty="0"/>
              <a:t> </a:t>
            </a:r>
            <a:r>
              <a:rPr lang="de-DE" dirty="0" err="1"/>
              <a:t>Rienau</a:t>
            </a:r>
            <a:r>
              <a:rPr lang="de-DE" dirty="0"/>
              <a:t>, </a:t>
            </a:r>
          </a:p>
          <a:p>
            <a:r>
              <a:rPr lang="de-DE" dirty="0"/>
              <a:t>	    Michael Mitterer, Manuel </a:t>
            </a:r>
            <a:r>
              <a:rPr lang="de-DE" dirty="0" err="1"/>
              <a:t>Ehler</a:t>
            </a:r>
            <a:endParaRPr lang="de-DE" dirty="0"/>
          </a:p>
          <a:p>
            <a:endParaRPr lang="de-DE" dirty="0"/>
          </a:p>
          <a:p>
            <a:r>
              <a:rPr lang="de-DE" dirty="0"/>
              <a:t>Garching, 08/30/2017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8. Demo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1003300" y="6356350"/>
            <a:ext cx="6756399" cy="365125"/>
          </a:xfrm>
        </p:spPr>
        <p:txBody>
          <a:bodyPr/>
          <a:lstStyle/>
          <a:p>
            <a:r>
              <a:rPr lang="de-DE" dirty="0">
                <a:latin typeface="Arial"/>
                <a:cs typeface="Arial"/>
              </a:rPr>
              <a:t>XML Technology | </a:t>
            </a:r>
            <a:r>
              <a:rPr lang="de-DE" dirty="0" err="1">
                <a:latin typeface="Arial"/>
                <a:cs typeface="Arial"/>
              </a:rPr>
              <a:t>BlackJack</a:t>
            </a:r>
            <a:r>
              <a:rPr lang="de-DE" dirty="0">
                <a:latin typeface="Arial"/>
                <a:cs typeface="Arial"/>
              </a:rPr>
              <a:t> | Urban, </a:t>
            </a:r>
            <a:r>
              <a:rPr lang="de-DE" dirty="0" err="1">
                <a:latin typeface="Arial"/>
                <a:cs typeface="Arial"/>
              </a:rPr>
              <a:t>Seeser</a:t>
            </a:r>
            <a:r>
              <a:rPr lang="de-DE" dirty="0">
                <a:latin typeface="Arial"/>
                <a:cs typeface="Arial"/>
              </a:rPr>
              <a:t>, </a:t>
            </a:r>
            <a:r>
              <a:rPr lang="de-DE" dirty="0" err="1">
                <a:latin typeface="Arial"/>
                <a:cs typeface="Arial"/>
              </a:rPr>
              <a:t>Rienau</a:t>
            </a:r>
            <a:r>
              <a:rPr lang="de-DE" dirty="0">
                <a:latin typeface="Arial"/>
                <a:cs typeface="Arial"/>
              </a:rPr>
              <a:t>, Mitterer, </a:t>
            </a:r>
            <a:r>
              <a:rPr lang="de-DE" dirty="0" err="1">
                <a:latin typeface="Arial"/>
                <a:cs typeface="Arial"/>
              </a:rPr>
              <a:t>Ehler</a:t>
            </a:r>
            <a:r>
              <a:rPr lang="de-DE" dirty="0">
                <a:latin typeface="Arial"/>
                <a:cs typeface="Arial"/>
              </a:rPr>
              <a:t> | Garching, 08/30/17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E265BFB-70D1-4552-B9D1-2665EEDC3C5E}" type="slidenum">
              <a:rPr lang="de-DE" noProof="0" smtClean="0"/>
              <a:pPr>
                <a:defRPr/>
              </a:pPr>
              <a:t>21</a:t>
            </a:fld>
            <a:endParaRPr lang="de-DE" noProof="0" dirty="0"/>
          </a:p>
        </p:txBody>
      </p:sp>
      <p:pic>
        <p:nvPicPr>
          <p:cNvPr id="6" name="Bild 5" descr="1-beginning-of-initialized-gam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1" y="1524000"/>
            <a:ext cx="2058760" cy="1346938"/>
          </a:xfrm>
          <a:prstGeom prst="rect">
            <a:avLst/>
          </a:prstGeom>
        </p:spPr>
      </p:pic>
      <p:pic>
        <p:nvPicPr>
          <p:cNvPr id="7" name="Bild 6" descr="2-player-betting-too-les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7700" y="1511300"/>
            <a:ext cx="2235838" cy="1442742"/>
          </a:xfrm>
          <a:prstGeom prst="rect">
            <a:avLst/>
          </a:prstGeom>
        </p:spPr>
      </p:pic>
      <p:pic>
        <p:nvPicPr>
          <p:cNvPr id="8" name="Bild 7" descr="3-player-betting-too-high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5700" y="1529441"/>
            <a:ext cx="2311400" cy="1522724"/>
          </a:xfrm>
          <a:prstGeom prst="rect">
            <a:avLst/>
          </a:prstGeom>
        </p:spPr>
      </p:pic>
      <p:pic>
        <p:nvPicPr>
          <p:cNvPr id="9" name="Bild 8" descr="4-initial-cards-dealt-out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0" y="3053522"/>
            <a:ext cx="2324100" cy="1607545"/>
          </a:xfrm>
          <a:prstGeom prst="rect">
            <a:avLst/>
          </a:prstGeom>
        </p:spPr>
      </p:pic>
      <p:pic>
        <p:nvPicPr>
          <p:cNvPr id="10" name="Bild 9" descr="5-after-player1-stand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3900" y="3049140"/>
            <a:ext cx="2095500" cy="1401115"/>
          </a:xfrm>
          <a:prstGeom prst="rect">
            <a:avLst/>
          </a:prstGeom>
        </p:spPr>
      </p:pic>
      <p:pic>
        <p:nvPicPr>
          <p:cNvPr id="11" name="Bild 10" descr="6-after-player2-hits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4900" y="3088868"/>
            <a:ext cx="2362200" cy="1535952"/>
          </a:xfrm>
          <a:prstGeom prst="rect">
            <a:avLst/>
          </a:prstGeom>
        </p:spPr>
      </p:pic>
      <p:pic>
        <p:nvPicPr>
          <p:cNvPr id="12" name="Bild 11" descr="7-after-player3-exceeded-21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0" y="4671665"/>
            <a:ext cx="2349500" cy="1398935"/>
          </a:xfrm>
          <a:prstGeom prst="rect">
            <a:avLst/>
          </a:prstGeom>
        </p:spPr>
      </p:pic>
      <p:pic>
        <p:nvPicPr>
          <p:cNvPr id="13" name="Bild 12" descr="8-after-player5-hits-and-dealer-cards-open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7700" y="4670541"/>
            <a:ext cx="2184400" cy="1400060"/>
          </a:xfrm>
          <a:prstGeom prst="rect">
            <a:avLst/>
          </a:prstGeom>
        </p:spPr>
      </p:pic>
      <p:pic>
        <p:nvPicPr>
          <p:cNvPr id="14" name="Bild 13" descr="9-after-payouts-round-done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0500" y="4673994"/>
            <a:ext cx="2006600" cy="1360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4520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Introduction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/>
              <a:buChar char="•"/>
            </a:pPr>
            <a:endParaRPr lang="en-US" sz="1800" dirty="0"/>
          </a:p>
          <a:p>
            <a:pPr marL="285750" indent="-285750">
              <a:buFont typeface="Arial"/>
              <a:buChar char="•"/>
            </a:pPr>
            <a:endParaRPr lang="en-US" sz="1800" dirty="0"/>
          </a:p>
          <a:p>
            <a:pPr marL="285750" indent="-285750">
              <a:buFont typeface="Arial"/>
              <a:buChar char="•"/>
            </a:pPr>
            <a:r>
              <a:rPr lang="en-US" sz="1800" dirty="0"/>
              <a:t>Team</a:t>
            </a:r>
          </a:p>
          <a:p>
            <a:pPr marL="285750" indent="-285750">
              <a:buFont typeface="Arial"/>
              <a:buChar char="•"/>
            </a:pPr>
            <a:r>
              <a:rPr lang="en-US" sz="1800" dirty="0"/>
              <a:t>Team work</a:t>
            </a:r>
          </a:p>
          <a:p>
            <a:pPr marL="285750" indent="-285750">
              <a:buFont typeface="Arial"/>
              <a:buChar char="•"/>
            </a:pPr>
            <a:r>
              <a:rPr lang="en-US" sz="1800" dirty="0"/>
              <a:t>Project’s context &amp; Requirements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1003300" y="6356350"/>
            <a:ext cx="6756399" cy="365125"/>
          </a:xfrm>
        </p:spPr>
        <p:txBody>
          <a:bodyPr/>
          <a:lstStyle/>
          <a:p>
            <a:r>
              <a:rPr lang="de-DE" dirty="0">
                <a:latin typeface="Arial"/>
                <a:cs typeface="Arial"/>
              </a:rPr>
              <a:t>XML Technology | </a:t>
            </a:r>
            <a:r>
              <a:rPr lang="de-DE" dirty="0" err="1">
                <a:latin typeface="Arial"/>
                <a:cs typeface="Arial"/>
              </a:rPr>
              <a:t>BlackJack</a:t>
            </a:r>
            <a:r>
              <a:rPr lang="de-DE" dirty="0">
                <a:latin typeface="Arial"/>
                <a:cs typeface="Arial"/>
              </a:rPr>
              <a:t> | Urban, </a:t>
            </a:r>
            <a:r>
              <a:rPr lang="de-DE" dirty="0" err="1">
                <a:latin typeface="Arial"/>
                <a:cs typeface="Arial"/>
              </a:rPr>
              <a:t>Seeser</a:t>
            </a:r>
            <a:r>
              <a:rPr lang="de-DE" dirty="0">
                <a:latin typeface="Arial"/>
                <a:cs typeface="Arial"/>
              </a:rPr>
              <a:t>, </a:t>
            </a:r>
            <a:r>
              <a:rPr lang="de-DE" dirty="0" err="1">
                <a:latin typeface="Arial"/>
                <a:cs typeface="Arial"/>
              </a:rPr>
              <a:t>Rienau</a:t>
            </a:r>
            <a:r>
              <a:rPr lang="de-DE" dirty="0">
                <a:latin typeface="Arial"/>
                <a:cs typeface="Arial"/>
              </a:rPr>
              <a:t>, Mitterer, </a:t>
            </a:r>
            <a:r>
              <a:rPr lang="de-DE" dirty="0" err="1">
                <a:latin typeface="Arial"/>
                <a:cs typeface="Arial"/>
              </a:rPr>
              <a:t>Ehler</a:t>
            </a:r>
            <a:r>
              <a:rPr lang="de-DE" dirty="0">
                <a:latin typeface="Arial"/>
                <a:cs typeface="Arial"/>
              </a:rPr>
              <a:t> | Garching, 08/30/17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E265BFB-70D1-4552-B9D1-2665EEDC3C5E}" type="slidenum">
              <a:rPr lang="de-DE" noProof="0" smtClean="0"/>
              <a:pPr>
                <a:defRPr/>
              </a:pPr>
              <a:t>3</a:t>
            </a:fld>
            <a:r>
              <a:rPr lang="de-DE" dirty="0"/>
              <a:t>/15</a:t>
            </a:r>
            <a:endParaRPr lang="de-DE" noProof="0" dirty="0"/>
          </a:p>
        </p:txBody>
      </p:sp>
      <p:sp>
        <p:nvSpPr>
          <p:cNvPr id="6" name="Rechteck 5"/>
          <p:cNvSpPr/>
          <p:nvPr/>
        </p:nvSpPr>
        <p:spPr>
          <a:xfrm>
            <a:off x="0" y="6170575"/>
            <a:ext cx="1046270" cy="27171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Introduction</a:t>
            </a:r>
          </a:p>
        </p:txBody>
      </p:sp>
      <p:sp>
        <p:nvSpPr>
          <p:cNvPr id="13" name="Rechteck 12"/>
          <p:cNvSpPr/>
          <p:nvPr/>
        </p:nvSpPr>
        <p:spPr>
          <a:xfrm>
            <a:off x="1108269" y="6163374"/>
            <a:ext cx="1134747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Technologies</a:t>
            </a:r>
          </a:p>
        </p:txBody>
      </p:sp>
      <p:sp>
        <p:nvSpPr>
          <p:cNvPr id="14" name="Rechteck 13"/>
          <p:cNvSpPr/>
          <p:nvPr/>
        </p:nvSpPr>
        <p:spPr>
          <a:xfrm>
            <a:off x="2305015" y="6163374"/>
            <a:ext cx="1010065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Design</a:t>
            </a:r>
          </a:p>
        </p:txBody>
      </p:sp>
      <p:sp>
        <p:nvSpPr>
          <p:cNvPr id="15" name="Rechteck 14"/>
          <p:cNvSpPr/>
          <p:nvPr/>
        </p:nvSpPr>
        <p:spPr>
          <a:xfrm>
            <a:off x="3379937" y="6170575"/>
            <a:ext cx="1214219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Architecture</a:t>
            </a:r>
          </a:p>
        </p:txBody>
      </p:sp>
      <p:sp>
        <p:nvSpPr>
          <p:cNvPr id="16" name="Rechteck 15"/>
          <p:cNvSpPr/>
          <p:nvPr/>
        </p:nvSpPr>
        <p:spPr>
          <a:xfrm>
            <a:off x="4653747" y="6170575"/>
            <a:ext cx="1100735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Testing</a:t>
            </a:r>
          </a:p>
        </p:txBody>
      </p:sp>
      <p:sp>
        <p:nvSpPr>
          <p:cNvPr id="17" name="Rechteck 16"/>
          <p:cNvSpPr/>
          <p:nvPr/>
        </p:nvSpPr>
        <p:spPr>
          <a:xfrm>
            <a:off x="5799230" y="6170575"/>
            <a:ext cx="1091689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Development</a:t>
            </a:r>
          </a:p>
        </p:txBody>
      </p:sp>
      <p:sp>
        <p:nvSpPr>
          <p:cNvPr id="18" name="Rechteck 17"/>
          <p:cNvSpPr/>
          <p:nvPr/>
        </p:nvSpPr>
        <p:spPr>
          <a:xfrm>
            <a:off x="6949150" y="6170575"/>
            <a:ext cx="1048606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Conclusion</a:t>
            </a:r>
          </a:p>
        </p:txBody>
      </p:sp>
      <p:sp>
        <p:nvSpPr>
          <p:cNvPr id="19" name="Rechteck 18"/>
          <p:cNvSpPr/>
          <p:nvPr/>
        </p:nvSpPr>
        <p:spPr>
          <a:xfrm>
            <a:off x="8055987" y="6163374"/>
            <a:ext cx="1083181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98419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Introduction - Team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1003300" y="6356350"/>
            <a:ext cx="6756399" cy="365125"/>
          </a:xfrm>
        </p:spPr>
        <p:txBody>
          <a:bodyPr/>
          <a:lstStyle/>
          <a:p>
            <a:r>
              <a:rPr lang="de-DE" dirty="0">
                <a:latin typeface="Arial"/>
                <a:cs typeface="Arial"/>
              </a:rPr>
              <a:t>XML Technology | </a:t>
            </a:r>
            <a:r>
              <a:rPr lang="de-DE" dirty="0" err="1">
                <a:latin typeface="Arial"/>
                <a:cs typeface="Arial"/>
              </a:rPr>
              <a:t>BlackJack</a:t>
            </a:r>
            <a:r>
              <a:rPr lang="de-DE" dirty="0">
                <a:latin typeface="Arial"/>
                <a:cs typeface="Arial"/>
              </a:rPr>
              <a:t> | Urban, </a:t>
            </a:r>
            <a:r>
              <a:rPr lang="de-DE" dirty="0" err="1">
                <a:latin typeface="Arial"/>
                <a:cs typeface="Arial"/>
              </a:rPr>
              <a:t>Seeser</a:t>
            </a:r>
            <a:r>
              <a:rPr lang="de-DE" dirty="0">
                <a:latin typeface="Arial"/>
                <a:cs typeface="Arial"/>
              </a:rPr>
              <a:t>, </a:t>
            </a:r>
            <a:r>
              <a:rPr lang="de-DE" dirty="0" err="1">
                <a:latin typeface="Arial"/>
                <a:cs typeface="Arial"/>
              </a:rPr>
              <a:t>Rienau</a:t>
            </a:r>
            <a:r>
              <a:rPr lang="de-DE" dirty="0">
                <a:latin typeface="Arial"/>
                <a:cs typeface="Arial"/>
              </a:rPr>
              <a:t>, Mitterer, </a:t>
            </a:r>
            <a:r>
              <a:rPr lang="de-DE" dirty="0" err="1">
                <a:latin typeface="Arial"/>
                <a:cs typeface="Arial"/>
              </a:rPr>
              <a:t>Ehler</a:t>
            </a:r>
            <a:r>
              <a:rPr lang="de-DE" dirty="0">
                <a:latin typeface="Arial"/>
                <a:cs typeface="Arial"/>
              </a:rPr>
              <a:t> | Garching, 08/30/17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E265BFB-70D1-4552-B9D1-2665EEDC3C5E}" type="slidenum">
              <a:rPr lang="de-DE" noProof="0" smtClean="0"/>
              <a:pPr>
                <a:defRPr/>
              </a:pPr>
              <a:t>4</a:t>
            </a:fld>
            <a:r>
              <a:rPr lang="de-DE" dirty="0"/>
              <a:t>/15</a:t>
            </a:r>
            <a:endParaRPr lang="de-DE" noProof="0" dirty="0"/>
          </a:p>
        </p:txBody>
      </p:sp>
      <p:sp>
        <p:nvSpPr>
          <p:cNvPr id="6" name="Rechteck 5"/>
          <p:cNvSpPr/>
          <p:nvPr/>
        </p:nvSpPr>
        <p:spPr>
          <a:xfrm>
            <a:off x="0" y="6170575"/>
            <a:ext cx="1046270" cy="27171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Introduction</a:t>
            </a:r>
          </a:p>
        </p:txBody>
      </p:sp>
      <p:sp>
        <p:nvSpPr>
          <p:cNvPr id="13" name="Rechteck 12"/>
          <p:cNvSpPr/>
          <p:nvPr/>
        </p:nvSpPr>
        <p:spPr>
          <a:xfrm>
            <a:off x="1108269" y="6163374"/>
            <a:ext cx="1134747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Technologies</a:t>
            </a:r>
          </a:p>
        </p:txBody>
      </p:sp>
      <p:sp>
        <p:nvSpPr>
          <p:cNvPr id="14" name="Rechteck 13"/>
          <p:cNvSpPr/>
          <p:nvPr/>
        </p:nvSpPr>
        <p:spPr>
          <a:xfrm>
            <a:off x="2305015" y="6163374"/>
            <a:ext cx="1010065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Design</a:t>
            </a:r>
          </a:p>
        </p:txBody>
      </p:sp>
      <p:sp>
        <p:nvSpPr>
          <p:cNvPr id="15" name="Rechteck 14"/>
          <p:cNvSpPr/>
          <p:nvPr/>
        </p:nvSpPr>
        <p:spPr>
          <a:xfrm>
            <a:off x="3379937" y="6170575"/>
            <a:ext cx="1214219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Architecture</a:t>
            </a:r>
          </a:p>
        </p:txBody>
      </p:sp>
      <p:sp>
        <p:nvSpPr>
          <p:cNvPr id="16" name="Rechteck 15"/>
          <p:cNvSpPr/>
          <p:nvPr/>
        </p:nvSpPr>
        <p:spPr>
          <a:xfrm>
            <a:off x="4653747" y="6170575"/>
            <a:ext cx="1100735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Testing</a:t>
            </a:r>
          </a:p>
        </p:txBody>
      </p:sp>
      <p:sp>
        <p:nvSpPr>
          <p:cNvPr id="17" name="Rechteck 16"/>
          <p:cNvSpPr/>
          <p:nvPr/>
        </p:nvSpPr>
        <p:spPr>
          <a:xfrm>
            <a:off x="5799230" y="6170575"/>
            <a:ext cx="1091689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Development</a:t>
            </a:r>
          </a:p>
        </p:txBody>
      </p:sp>
      <p:sp>
        <p:nvSpPr>
          <p:cNvPr id="18" name="Rechteck 17"/>
          <p:cNvSpPr/>
          <p:nvPr/>
        </p:nvSpPr>
        <p:spPr>
          <a:xfrm>
            <a:off x="6949150" y="6170575"/>
            <a:ext cx="1048606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Conclusion</a:t>
            </a:r>
          </a:p>
        </p:txBody>
      </p:sp>
      <p:sp>
        <p:nvSpPr>
          <p:cNvPr id="19" name="Rechteck 18"/>
          <p:cNvSpPr/>
          <p:nvPr/>
        </p:nvSpPr>
        <p:spPr>
          <a:xfrm>
            <a:off x="8055987" y="6163374"/>
            <a:ext cx="1083181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Demo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15"/>
          <a:stretch/>
        </p:blipFill>
        <p:spPr>
          <a:xfrm>
            <a:off x="1938549" y="3786602"/>
            <a:ext cx="2187102" cy="2217164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61"/>
          <a:stretch/>
        </p:blipFill>
        <p:spPr>
          <a:xfrm>
            <a:off x="4907498" y="3777326"/>
            <a:ext cx="2636768" cy="2278360"/>
          </a:xfrm>
          <a:prstGeom prst="rect">
            <a:avLst/>
          </a:prstGeom>
        </p:spPr>
      </p:pic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490" y="1435566"/>
            <a:ext cx="2828298" cy="2446850"/>
          </a:xfr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3757" y="1438516"/>
            <a:ext cx="3207046" cy="238706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1119" y="1571815"/>
            <a:ext cx="2273172" cy="2228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953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Introduction </a:t>
            </a:r>
            <a:r>
              <a:rPr lang="mr-IN" dirty="0"/>
              <a:t>–</a:t>
            </a:r>
            <a:r>
              <a:rPr lang="en-US" dirty="0"/>
              <a:t> Team work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1003300" y="6356350"/>
            <a:ext cx="6756399" cy="365125"/>
          </a:xfrm>
        </p:spPr>
        <p:txBody>
          <a:bodyPr/>
          <a:lstStyle/>
          <a:p>
            <a:r>
              <a:rPr lang="de-DE" dirty="0">
                <a:latin typeface="Arial"/>
                <a:cs typeface="Arial"/>
              </a:rPr>
              <a:t>XML Technology | </a:t>
            </a:r>
            <a:r>
              <a:rPr lang="de-DE" dirty="0" err="1">
                <a:latin typeface="Arial"/>
                <a:cs typeface="Arial"/>
              </a:rPr>
              <a:t>BlackJack</a:t>
            </a:r>
            <a:r>
              <a:rPr lang="de-DE" dirty="0">
                <a:latin typeface="Arial"/>
                <a:cs typeface="Arial"/>
              </a:rPr>
              <a:t> | Urban, </a:t>
            </a:r>
            <a:r>
              <a:rPr lang="de-DE" dirty="0" err="1">
                <a:latin typeface="Arial"/>
                <a:cs typeface="Arial"/>
              </a:rPr>
              <a:t>Seeser</a:t>
            </a:r>
            <a:r>
              <a:rPr lang="de-DE" dirty="0">
                <a:latin typeface="Arial"/>
                <a:cs typeface="Arial"/>
              </a:rPr>
              <a:t>, </a:t>
            </a:r>
            <a:r>
              <a:rPr lang="de-DE" dirty="0" err="1">
                <a:latin typeface="Arial"/>
                <a:cs typeface="Arial"/>
              </a:rPr>
              <a:t>Rienau</a:t>
            </a:r>
            <a:r>
              <a:rPr lang="de-DE" dirty="0">
                <a:latin typeface="Arial"/>
                <a:cs typeface="Arial"/>
              </a:rPr>
              <a:t>, Mitterer, </a:t>
            </a:r>
            <a:r>
              <a:rPr lang="de-DE" dirty="0" err="1">
                <a:latin typeface="Arial"/>
                <a:cs typeface="Arial"/>
              </a:rPr>
              <a:t>Ehler</a:t>
            </a:r>
            <a:r>
              <a:rPr lang="de-DE" dirty="0">
                <a:latin typeface="Arial"/>
                <a:cs typeface="Arial"/>
              </a:rPr>
              <a:t> | Garching, 08/30/17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E265BFB-70D1-4552-B9D1-2665EEDC3C5E}" type="slidenum">
              <a:rPr lang="de-DE" noProof="0" smtClean="0"/>
              <a:pPr>
                <a:defRPr/>
              </a:pPr>
              <a:t>5</a:t>
            </a:fld>
            <a:r>
              <a:rPr lang="de-DE" dirty="0"/>
              <a:t>/15</a:t>
            </a:r>
            <a:endParaRPr lang="de-DE" noProof="0" dirty="0"/>
          </a:p>
        </p:txBody>
      </p:sp>
      <p:sp>
        <p:nvSpPr>
          <p:cNvPr id="6" name="Rechteck 5"/>
          <p:cNvSpPr/>
          <p:nvPr/>
        </p:nvSpPr>
        <p:spPr>
          <a:xfrm>
            <a:off x="0" y="6170575"/>
            <a:ext cx="1046270" cy="27171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Introduction</a:t>
            </a:r>
          </a:p>
        </p:txBody>
      </p:sp>
      <p:sp>
        <p:nvSpPr>
          <p:cNvPr id="13" name="Rechteck 12"/>
          <p:cNvSpPr/>
          <p:nvPr/>
        </p:nvSpPr>
        <p:spPr>
          <a:xfrm>
            <a:off x="1108269" y="6163374"/>
            <a:ext cx="1134747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Technologies</a:t>
            </a:r>
          </a:p>
        </p:txBody>
      </p:sp>
      <p:sp>
        <p:nvSpPr>
          <p:cNvPr id="14" name="Rechteck 13"/>
          <p:cNvSpPr/>
          <p:nvPr/>
        </p:nvSpPr>
        <p:spPr>
          <a:xfrm>
            <a:off x="2305015" y="6163374"/>
            <a:ext cx="1010065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Design</a:t>
            </a:r>
          </a:p>
        </p:txBody>
      </p:sp>
      <p:sp>
        <p:nvSpPr>
          <p:cNvPr id="15" name="Rechteck 14"/>
          <p:cNvSpPr/>
          <p:nvPr/>
        </p:nvSpPr>
        <p:spPr>
          <a:xfrm>
            <a:off x="3379937" y="6170575"/>
            <a:ext cx="1214219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Architecture</a:t>
            </a:r>
          </a:p>
        </p:txBody>
      </p:sp>
      <p:sp>
        <p:nvSpPr>
          <p:cNvPr id="16" name="Rechteck 15"/>
          <p:cNvSpPr/>
          <p:nvPr/>
        </p:nvSpPr>
        <p:spPr>
          <a:xfrm>
            <a:off x="4653747" y="6170575"/>
            <a:ext cx="1100735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Testing</a:t>
            </a:r>
          </a:p>
        </p:txBody>
      </p:sp>
      <p:sp>
        <p:nvSpPr>
          <p:cNvPr id="17" name="Rechteck 16"/>
          <p:cNvSpPr/>
          <p:nvPr/>
        </p:nvSpPr>
        <p:spPr>
          <a:xfrm>
            <a:off x="5799230" y="6170575"/>
            <a:ext cx="1091689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Development</a:t>
            </a:r>
          </a:p>
        </p:txBody>
      </p:sp>
      <p:sp>
        <p:nvSpPr>
          <p:cNvPr id="18" name="Rechteck 17"/>
          <p:cNvSpPr/>
          <p:nvPr/>
        </p:nvSpPr>
        <p:spPr>
          <a:xfrm>
            <a:off x="6949150" y="6170575"/>
            <a:ext cx="1048606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Conclusion</a:t>
            </a:r>
          </a:p>
        </p:txBody>
      </p:sp>
      <p:sp>
        <p:nvSpPr>
          <p:cNvPr id="19" name="Rechteck 18"/>
          <p:cNvSpPr/>
          <p:nvPr/>
        </p:nvSpPr>
        <p:spPr>
          <a:xfrm>
            <a:off x="8055987" y="6163374"/>
            <a:ext cx="1083181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Demo</a:t>
            </a:r>
          </a:p>
        </p:txBody>
      </p:sp>
      <p:sp>
        <p:nvSpPr>
          <p:cNvPr id="22" name="Inhaltsplatzhalter 2"/>
          <p:cNvSpPr txBox="1">
            <a:spLocks/>
          </p:cNvSpPr>
          <p:nvPr/>
        </p:nvSpPr>
        <p:spPr>
          <a:xfrm>
            <a:off x="358776" y="1505340"/>
            <a:ext cx="4438855" cy="44172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 rtl="0" eaLnBrk="1" fontAlgn="base" hangingPunct="1">
              <a:lnSpc>
                <a:spcPct val="125000"/>
              </a:lnSpc>
              <a:spcBef>
                <a:spcPts val="0"/>
              </a:spcBef>
              <a:spcAft>
                <a:spcPct val="0"/>
              </a:spcAft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6213" indent="-176213" algn="l" rtl="0" eaLnBrk="1" fontAlgn="base" hangingPunct="1">
              <a:lnSpc>
                <a:spcPct val="125000"/>
              </a:lnSpc>
              <a:spcBef>
                <a:spcPts val="0"/>
              </a:spcBef>
              <a:spcAft>
                <a:spcPct val="0"/>
              </a:spcAft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363" indent="-184150" algn="l" rtl="0" eaLnBrk="1" fontAlgn="base" hangingPunct="1">
              <a:lnSpc>
                <a:spcPct val="125000"/>
              </a:lnSpc>
              <a:spcBef>
                <a:spcPts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-177800" algn="l" rtl="0" eaLnBrk="1" fontAlgn="base" hangingPunct="1">
              <a:lnSpc>
                <a:spcPct val="125000"/>
              </a:lnSpc>
              <a:spcBef>
                <a:spcPts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6213" algn="l" rtl="0" eaLnBrk="1" fontAlgn="base" hangingPunct="1">
              <a:lnSpc>
                <a:spcPct val="125000"/>
              </a:lnSpc>
              <a:spcBef>
                <a:spcPts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charset="0"/>
              <a:buChar char="•"/>
            </a:pPr>
            <a:r>
              <a:rPr lang="en-US" sz="1800" dirty="0"/>
              <a:t>Weekly </a:t>
            </a:r>
            <a:r>
              <a:rPr lang="en-US" sz="1800" b="1" dirty="0"/>
              <a:t>team</a:t>
            </a:r>
            <a:r>
              <a:rPr lang="en-US" sz="1800" dirty="0"/>
              <a:t> </a:t>
            </a:r>
            <a:r>
              <a:rPr lang="en-US" sz="1800" b="1" dirty="0"/>
              <a:t>meetings </a:t>
            </a:r>
          </a:p>
          <a:p>
            <a:pPr marL="646113" lvl="2" indent="-285750">
              <a:buFont typeface="Arial" charset="0"/>
              <a:buChar char="•"/>
            </a:pPr>
            <a:r>
              <a:rPr lang="en-US" sz="1800" dirty="0"/>
              <a:t>On-sight in </a:t>
            </a:r>
            <a:r>
              <a:rPr lang="en-US" sz="1800" dirty="0" err="1"/>
              <a:t>Garching</a:t>
            </a:r>
            <a:endParaRPr lang="en-US" sz="1800" dirty="0"/>
          </a:p>
          <a:p>
            <a:pPr marL="646113" lvl="2" indent="-285750">
              <a:buFont typeface="Arial" charset="0"/>
              <a:buChar char="•"/>
            </a:pPr>
            <a:r>
              <a:rPr lang="en-US" sz="1800" dirty="0"/>
              <a:t>Distributed: skype progress meetings</a:t>
            </a:r>
          </a:p>
          <a:p>
            <a:pPr marL="646113" lvl="2" indent="-285750">
              <a:buFont typeface="Arial" charset="0"/>
              <a:buChar char="•"/>
            </a:pPr>
            <a:endParaRPr lang="en-US" sz="1800" dirty="0"/>
          </a:p>
          <a:p>
            <a:pPr marL="285750" indent="-285750">
              <a:buFont typeface="Arial" charset="0"/>
              <a:buChar char="•"/>
            </a:pPr>
            <a:r>
              <a:rPr lang="en-US" sz="1800" b="1" dirty="0" err="1"/>
              <a:t>ToDos</a:t>
            </a:r>
            <a:r>
              <a:rPr lang="en-US" sz="1800" dirty="0"/>
              <a:t> marked in holistic Readme file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800" b="1" dirty="0" err="1"/>
              <a:t>ToDos</a:t>
            </a:r>
            <a:r>
              <a:rPr lang="en-US" sz="1800" dirty="0"/>
              <a:t> marked in source code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800" dirty="0"/>
              <a:t>Presentation and question </a:t>
            </a:r>
            <a:r>
              <a:rPr lang="en-US" sz="1800" b="1" dirty="0"/>
              <a:t>rounds</a:t>
            </a:r>
            <a:r>
              <a:rPr lang="en-US" sz="1800" dirty="0"/>
              <a:t> for each team member</a:t>
            </a:r>
          </a:p>
          <a:p>
            <a:pPr marL="285750" indent="-285750">
              <a:buFont typeface="Arial" charset="0"/>
              <a:buChar char="•"/>
            </a:pPr>
            <a:endParaRPr lang="en-US" sz="1800" dirty="0"/>
          </a:p>
          <a:p>
            <a:pPr marL="285750" indent="-285750">
              <a:buFont typeface="Arial" charset="0"/>
              <a:buChar char="•"/>
            </a:pPr>
            <a:r>
              <a:rPr lang="en-US" sz="1800" b="1" dirty="0" err="1"/>
              <a:t>Git</a:t>
            </a:r>
            <a:r>
              <a:rPr lang="en-US" sz="1800" dirty="0"/>
              <a:t> version control with progress steps in commit messages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0145" y="1507138"/>
            <a:ext cx="3492543" cy="4415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1490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Introduction - Requirements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1003300" y="6356350"/>
            <a:ext cx="6756399" cy="365125"/>
          </a:xfrm>
        </p:spPr>
        <p:txBody>
          <a:bodyPr/>
          <a:lstStyle/>
          <a:p>
            <a:r>
              <a:rPr lang="de-DE" dirty="0">
                <a:latin typeface="Arial"/>
                <a:cs typeface="Arial"/>
              </a:rPr>
              <a:t>XML Technology | </a:t>
            </a:r>
            <a:r>
              <a:rPr lang="de-DE" dirty="0" err="1">
                <a:latin typeface="Arial"/>
                <a:cs typeface="Arial"/>
              </a:rPr>
              <a:t>BlackJack</a:t>
            </a:r>
            <a:r>
              <a:rPr lang="de-DE" dirty="0">
                <a:latin typeface="Arial"/>
                <a:cs typeface="Arial"/>
              </a:rPr>
              <a:t> | Urban, </a:t>
            </a:r>
            <a:r>
              <a:rPr lang="de-DE" dirty="0" err="1">
                <a:latin typeface="Arial"/>
                <a:cs typeface="Arial"/>
              </a:rPr>
              <a:t>Seeser</a:t>
            </a:r>
            <a:r>
              <a:rPr lang="de-DE" dirty="0">
                <a:latin typeface="Arial"/>
                <a:cs typeface="Arial"/>
              </a:rPr>
              <a:t>, </a:t>
            </a:r>
            <a:r>
              <a:rPr lang="de-DE" dirty="0" err="1">
                <a:latin typeface="Arial"/>
                <a:cs typeface="Arial"/>
              </a:rPr>
              <a:t>Rienau</a:t>
            </a:r>
            <a:r>
              <a:rPr lang="de-DE" dirty="0">
                <a:latin typeface="Arial"/>
                <a:cs typeface="Arial"/>
              </a:rPr>
              <a:t>, Mitterer, </a:t>
            </a:r>
            <a:r>
              <a:rPr lang="de-DE" dirty="0" err="1">
                <a:latin typeface="Arial"/>
                <a:cs typeface="Arial"/>
              </a:rPr>
              <a:t>Ehler</a:t>
            </a:r>
            <a:r>
              <a:rPr lang="de-DE" dirty="0">
                <a:latin typeface="Arial"/>
                <a:cs typeface="Arial"/>
              </a:rPr>
              <a:t> | Garching, 08/30/17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E265BFB-70D1-4552-B9D1-2665EEDC3C5E}" type="slidenum">
              <a:rPr lang="de-DE" noProof="0" smtClean="0"/>
              <a:pPr>
                <a:defRPr/>
              </a:pPr>
              <a:t>6</a:t>
            </a:fld>
            <a:r>
              <a:rPr lang="de-DE" dirty="0"/>
              <a:t>/15</a:t>
            </a:r>
            <a:endParaRPr lang="de-DE" noProof="0" dirty="0"/>
          </a:p>
        </p:txBody>
      </p:sp>
      <p:sp>
        <p:nvSpPr>
          <p:cNvPr id="6" name="Rechteck 5"/>
          <p:cNvSpPr/>
          <p:nvPr/>
        </p:nvSpPr>
        <p:spPr>
          <a:xfrm>
            <a:off x="0" y="6170575"/>
            <a:ext cx="1046270" cy="27171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Introduction</a:t>
            </a:r>
          </a:p>
        </p:txBody>
      </p:sp>
      <p:sp>
        <p:nvSpPr>
          <p:cNvPr id="13" name="Rechteck 12"/>
          <p:cNvSpPr/>
          <p:nvPr/>
        </p:nvSpPr>
        <p:spPr>
          <a:xfrm>
            <a:off x="1108269" y="6163374"/>
            <a:ext cx="1134747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Technologies</a:t>
            </a:r>
          </a:p>
        </p:txBody>
      </p:sp>
      <p:sp>
        <p:nvSpPr>
          <p:cNvPr id="14" name="Rechteck 13"/>
          <p:cNvSpPr/>
          <p:nvPr/>
        </p:nvSpPr>
        <p:spPr>
          <a:xfrm>
            <a:off x="2305015" y="6163374"/>
            <a:ext cx="1010065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Design</a:t>
            </a:r>
          </a:p>
        </p:txBody>
      </p:sp>
      <p:sp>
        <p:nvSpPr>
          <p:cNvPr id="15" name="Rechteck 14"/>
          <p:cNvSpPr/>
          <p:nvPr/>
        </p:nvSpPr>
        <p:spPr>
          <a:xfrm>
            <a:off x="3379937" y="6170575"/>
            <a:ext cx="1214219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Architecture</a:t>
            </a:r>
          </a:p>
        </p:txBody>
      </p:sp>
      <p:sp>
        <p:nvSpPr>
          <p:cNvPr id="16" name="Rechteck 15"/>
          <p:cNvSpPr/>
          <p:nvPr/>
        </p:nvSpPr>
        <p:spPr>
          <a:xfrm>
            <a:off x="4653747" y="6170575"/>
            <a:ext cx="1100735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Testing</a:t>
            </a:r>
          </a:p>
        </p:txBody>
      </p:sp>
      <p:sp>
        <p:nvSpPr>
          <p:cNvPr id="17" name="Rechteck 16"/>
          <p:cNvSpPr/>
          <p:nvPr/>
        </p:nvSpPr>
        <p:spPr>
          <a:xfrm>
            <a:off x="5799230" y="6170575"/>
            <a:ext cx="1091689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Development</a:t>
            </a:r>
          </a:p>
        </p:txBody>
      </p:sp>
      <p:sp>
        <p:nvSpPr>
          <p:cNvPr id="18" name="Rechteck 17"/>
          <p:cNvSpPr/>
          <p:nvPr/>
        </p:nvSpPr>
        <p:spPr>
          <a:xfrm>
            <a:off x="6949150" y="6170575"/>
            <a:ext cx="1048606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Conclusion</a:t>
            </a:r>
          </a:p>
        </p:txBody>
      </p:sp>
      <p:sp>
        <p:nvSpPr>
          <p:cNvPr id="19" name="Rechteck 18"/>
          <p:cNvSpPr/>
          <p:nvPr/>
        </p:nvSpPr>
        <p:spPr>
          <a:xfrm>
            <a:off x="8055987" y="6163374"/>
            <a:ext cx="1083181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Demo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42" t="-180" r="50000" b="180"/>
          <a:stretch/>
        </p:blipFill>
        <p:spPr>
          <a:xfrm>
            <a:off x="6080166" y="1504950"/>
            <a:ext cx="2732522" cy="4418013"/>
          </a:xfrm>
        </p:spPr>
      </p:pic>
      <p:sp>
        <p:nvSpPr>
          <p:cNvPr id="22" name="Inhaltsplatzhalter 2"/>
          <p:cNvSpPr txBox="1">
            <a:spLocks/>
          </p:cNvSpPr>
          <p:nvPr/>
        </p:nvSpPr>
        <p:spPr>
          <a:xfrm>
            <a:off x="358776" y="1505340"/>
            <a:ext cx="5222628" cy="44172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 rtl="0" eaLnBrk="1" fontAlgn="base" hangingPunct="1">
              <a:lnSpc>
                <a:spcPct val="125000"/>
              </a:lnSpc>
              <a:spcBef>
                <a:spcPts val="0"/>
              </a:spcBef>
              <a:spcAft>
                <a:spcPct val="0"/>
              </a:spcAft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6213" indent="-176213" algn="l" rtl="0" eaLnBrk="1" fontAlgn="base" hangingPunct="1">
              <a:lnSpc>
                <a:spcPct val="125000"/>
              </a:lnSpc>
              <a:spcBef>
                <a:spcPts val="0"/>
              </a:spcBef>
              <a:spcAft>
                <a:spcPct val="0"/>
              </a:spcAft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363" indent="-184150" algn="l" rtl="0" eaLnBrk="1" fontAlgn="base" hangingPunct="1">
              <a:lnSpc>
                <a:spcPct val="125000"/>
              </a:lnSpc>
              <a:spcBef>
                <a:spcPts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-177800" algn="l" rtl="0" eaLnBrk="1" fontAlgn="base" hangingPunct="1">
              <a:lnSpc>
                <a:spcPct val="125000"/>
              </a:lnSpc>
              <a:spcBef>
                <a:spcPts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6213" algn="l" rtl="0" eaLnBrk="1" fontAlgn="base" hangingPunct="1">
              <a:lnSpc>
                <a:spcPct val="125000"/>
              </a:lnSpc>
              <a:spcBef>
                <a:spcPts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charset="0"/>
              <a:buChar char="•"/>
            </a:pPr>
            <a:r>
              <a:rPr lang="en-US" sz="1800" dirty="0" err="1"/>
              <a:t>BlackJack</a:t>
            </a:r>
            <a:r>
              <a:rPr lang="en-US" sz="1800" dirty="0"/>
              <a:t> Game as Web Application with XML Stack</a:t>
            </a:r>
          </a:p>
          <a:p>
            <a:pPr marL="646113" lvl="2" indent="-285750">
              <a:buFont typeface="Arial" charset="0"/>
              <a:buChar char="•"/>
            </a:pPr>
            <a:r>
              <a:rPr lang="en-US" sz="1800" dirty="0"/>
              <a:t>GUI with SVG and XSLT transformation</a:t>
            </a:r>
          </a:p>
          <a:p>
            <a:pPr marL="646113" lvl="2" indent="-285750">
              <a:buFont typeface="Arial" charset="0"/>
              <a:buChar char="•"/>
            </a:pPr>
            <a:r>
              <a:rPr lang="en-US" sz="1800" dirty="0"/>
              <a:t>URL mapping with </a:t>
            </a:r>
            <a:r>
              <a:rPr lang="en-US" sz="1800" dirty="0" err="1"/>
              <a:t>RestXQ</a:t>
            </a:r>
            <a:endParaRPr lang="en-US" sz="1800" dirty="0"/>
          </a:p>
          <a:p>
            <a:pPr marL="646113" lvl="2" indent="-285750">
              <a:buFont typeface="Arial" charset="0"/>
              <a:buChar char="•"/>
            </a:pPr>
            <a:r>
              <a:rPr lang="en-US" sz="1800" dirty="0"/>
              <a:t>Several Games controlled by server logic and </a:t>
            </a:r>
            <a:r>
              <a:rPr lang="en-US" sz="1800" dirty="0" err="1"/>
              <a:t>BaseX</a:t>
            </a:r>
            <a:r>
              <a:rPr lang="en-US" sz="1800" dirty="0"/>
              <a:t> database</a:t>
            </a:r>
          </a:p>
          <a:p>
            <a:pPr marL="646113" lvl="2" indent="-285750">
              <a:buFont typeface="Arial" charset="0"/>
              <a:buChar char="•"/>
            </a:pPr>
            <a:endParaRPr lang="en-US" sz="1800" dirty="0"/>
          </a:p>
          <a:p>
            <a:pPr marL="285750" indent="-285750">
              <a:buFont typeface="Arial" charset="0"/>
              <a:buChar char="•"/>
            </a:pPr>
            <a:r>
              <a:rPr lang="en-US" sz="1800" dirty="0"/>
              <a:t>UML </a:t>
            </a:r>
            <a:r>
              <a:rPr lang="en-US" sz="1800" dirty="0" err="1"/>
              <a:t>Classdiagram</a:t>
            </a:r>
            <a:r>
              <a:rPr lang="en-US" sz="1800" dirty="0"/>
              <a:t> 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800" dirty="0" err="1"/>
              <a:t>DocBook</a:t>
            </a:r>
            <a:r>
              <a:rPr lang="en-US" sz="1800" dirty="0"/>
              <a:t> documentation with design implications and reflection</a:t>
            </a:r>
          </a:p>
        </p:txBody>
      </p:sp>
    </p:spTree>
    <p:extLst>
      <p:ext uri="{BB962C8B-B14F-4D97-AF65-F5344CB8AC3E}">
        <p14:creationId xmlns:p14="http://schemas.microsoft.com/office/powerpoint/2010/main" val="10147223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Technologies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/>
              <a:buChar char="•"/>
            </a:pPr>
            <a:endParaRPr lang="en-US" sz="1800" dirty="0"/>
          </a:p>
          <a:p>
            <a:pPr marL="285750" indent="-285750">
              <a:buFont typeface="Arial"/>
              <a:buChar char="•"/>
            </a:pPr>
            <a:endParaRPr lang="en-US" sz="1800" dirty="0"/>
          </a:p>
          <a:p>
            <a:pPr marL="285750" indent="-285750">
              <a:buFont typeface="Arial"/>
              <a:buChar char="•"/>
            </a:pPr>
            <a:r>
              <a:rPr lang="en-US" sz="1800" dirty="0" err="1"/>
              <a:t>DocBook</a:t>
            </a:r>
            <a:endParaRPr lang="en-US" sz="1800" dirty="0"/>
          </a:p>
          <a:p>
            <a:pPr marL="285750" indent="-285750">
              <a:buFont typeface="Arial"/>
              <a:buChar char="•"/>
            </a:pPr>
            <a:r>
              <a:rPr lang="en-US" sz="1800" dirty="0"/>
              <a:t>XML</a:t>
            </a:r>
          </a:p>
          <a:p>
            <a:pPr marL="285750" indent="-285750">
              <a:buFont typeface="Arial"/>
              <a:buChar char="•"/>
            </a:pPr>
            <a:r>
              <a:rPr lang="en-US" sz="1800" dirty="0" err="1"/>
              <a:t>Xquery</a:t>
            </a:r>
            <a:endParaRPr lang="en-US" sz="1800" dirty="0"/>
          </a:p>
          <a:p>
            <a:pPr marL="285750" indent="-285750">
              <a:buFont typeface="Arial"/>
              <a:buChar char="•"/>
            </a:pPr>
            <a:r>
              <a:rPr lang="en-US" sz="1800" dirty="0"/>
              <a:t>SVG</a:t>
            </a:r>
          </a:p>
          <a:p>
            <a:pPr marL="285750" indent="-285750">
              <a:buFont typeface="Arial"/>
              <a:buChar char="•"/>
            </a:pPr>
            <a:r>
              <a:rPr lang="en-US" sz="1800" dirty="0"/>
              <a:t>XSLT</a:t>
            </a:r>
          </a:p>
          <a:p>
            <a:pPr marL="285750" indent="-285750">
              <a:buFont typeface="Arial"/>
              <a:buChar char="•"/>
            </a:pPr>
            <a:r>
              <a:rPr lang="en-US" sz="1800" dirty="0"/>
              <a:t>XHTML</a:t>
            </a:r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1003300" y="6356350"/>
            <a:ext cx="6756399" cy="365125"/>
          </a:xfrm>
        </p:spPr>
        <p:txBody>
          <a:bodyPr/>
          <a:lstStyle/>
          <a:p>
            <a:r>
              <a:rPr lang="de-DE" dirty="0">
                <a:latin typeface="Arial"/>
                <a:cs typeface="Arial"/>
              </a:rPr>
              <a:t>XML Technology | </a:t>
            </a:r>
            <a:r>
              <a:rPr lang="de-DE" dirty="0" err="1">
                <a:latin typeface="Arial"/>
                <a:cs typeface="Arial"/>
              </a:rPr>
              <a:t>BlackJack</a:t>
            </a:r>
            <a:r>
              <a:rPr lang="de-DE" dirty="0">
                <a:latin typeface="Arial"/>
                <a:cs typeface="Arial"/>
              </a:rPr>
              <a:t> | Urban, </a:t>
            </a:r>
            <a:r>
              <a:rPr lang="de-DE" dirty="0" err="1">
                <a:latin typeface="Arial"/>
                <a:cs typeface="Arial"/>
              </a:rPr>
              <a:t>Seeser</a:t>
            </a:r>
            <a:r>
              <a:rPr lang="de-DE" dirty="0">
                <a:latin typeface="Arial"/>
                <a:cs typeface="Arial"/>
              </a:rPr>
              <a:t>, </a:t>
            </a:r>
            <a:r>
              <a:rPr lang="de-DE" dirty="0" err="1">
                <a:latin typeface="Arial"/>
                <a:cs typeface="Arial"/>
              </a:rPr>
              <a:t>Rienau</a:t>
            </a:r>
            <a:r>
              <a:rPr lang="de-DE" dirty="0">
                <a:latin typeface="Arial"/>
                <a:cs typeface="Arial"/>
              </a:rPr>
              <a:t>, Mitterer, </a:t>
            </a:r>
            <a:r>
              <a:rPr lang="de-DE" dirty="0" err="1">
                <a:latin typeface="Arial"/>
                <a:cs typeface="Arial"/>
              </a:rPr>
              <a:t>Ehler</a:t>
            </a:r>
            <a:r>
              <a:rPr lang="de-DE" dirty="0">
                <a:latin typeface="Arial"/>
                <a:cs typeface="Arial"/>
              </a:rPr>
              <a:t> | Garching, 08/30/17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E265BFB-70D1-4552-B9D1-2665EEDC3C5E}" type="slidenum">
              <a:rPr lang="de-DE" noProof="0" smtClean="0"/>
              <a:pPr>
                <a:defRPr/>
              </a:pPr>
              <a:t>7</a:t>
            </a:fld>
            <a:r>
              <a:rPr lang="de-DE" dirty="0"/>
              <a:t>/15</a:t>
            </a:r>
            <a:endParaRPr lang="de-DE" noProof="0" dirty="0"/>
          </a:p>
        </p:txBody>
      </p:sp>
      <p:sp>
        <p:nvSpPr>
          <p:cNvPr id="14" name="Rechteck 13"/>
          <p:cNvSpPr/>
          <p:nvPr/>
        </p:nvSpPr>
        <p:spPr>
          <a:xfrm>
            <a:off x="0" y="6170575"/>
            <a:ext cx="1046270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Introduction</a:t>
            </a:r>
          </a:p>
        </p:txBody>
      </p:sp>
      <p:sp>
        <p:nvSpPr>
          <p:cNvPr id="15" name="Rechteck 14"/>
          <p:cNvSpPr/>
          <p:nvPr/>
        </p:nvSpPr>
        <p:spPr>
          <a:xfrm>
            <a:off x="1108269" y="6163374"/>
            <a:ext cx="1134747" cy="27171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Technologies</a:t>
            </a:r>
          </a:p>
        </p:txBody>
      </p:sp>
      <p:sp>
        <p:nvSpPr>
          <p:cNvPr id="16" name="Rechteck 15"/>
          <p:cNvSpPr/>
          <p:nvPr/>
        </p:nvSpPr>
        <p:spPr>
          <a:xfrm>
            <a:off x="2305015" y="6163374"/>
            <a:ext cx="1010065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Design</a:t>
            </a:r>
          </a:p>
        </p:txBody>
      </p:sp>
      <p:sp>
        <p:nvSpPr>
          <p:cNvPr id="17" name="Rechteck 16"/>
          <p:cNvSpPr/>
          <p:nvPr/>
        </p:nvSpPr>
        <p:spPr>
          <a:xfrm>
            <a:off x="3379937" y="6170575"/>
            <a:ext cx="1214219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Architecture</a:t>
            </a:r>
          </a:p>
        </p:txBody>
      </p:sp>
      <p:sp>
        <p:nvSpPr>
          <p:cNvPr id="18" name="Rechteck 17"/>
          <p:cNvSpPr/>
          <p:nvPr/>
        </p:nvSpPr>
        <p:spPr>
          <a:xfrm>
            <a:off x="4653747" y="6170575"/>
            <a:ext cx="1100735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Testing</a:t>
            </a:r>
          </a:p>
        </p:txBody>
      </p:sp>
      <p:sp>
        <p:nvSpPr>
          <p:cNvPr id="19" name="Rechteck 18"/>
          <p:cNvSpPr/>
          <p:nvPr/>
        </p:nvSpPr>
        <p:spPr>
          <a:xfrm>
            <a:off x="5799230" y="6170575"/>
            <a:ext cx="1091689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Development</a:t>
            </a:r>
          </a:p>
        </p:txBody>
      </p:sp>
      <p:sp>
        <p:nvSpPr>
          <p:cNvPr id="20" name="Rechteck 19"/>
          <p:cNvSpPr/>
          <p:nvPr/>
        </p:nvSpPr>
        <p:spPr>
          <a:xfrm>
            <a:off x="6949150" y="6170575"/>
            <a:ext cx="1048606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Conclusion</a:t>
            </a:r>
          </a:p>
        </p:txBody>
      </p:sp>
      <p:sp>
        <p:nvSpPr>
          <p:cNvPr id="21" name="Rechteck 20"/>
          <p:cNvSpPr/>
          <p:nvPr/>
        </p:nvSpPr>
        <p:spPr>
          <a:xfrm>
            <a:off x="8055987" y="6163374"/>
            <a:ext cx="1083181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2305445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Design and Implementation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endParaRPr lang="en-US" sz="1800" dirty="0"/>
          </a:p>
          <a:p>
            <a:pPr marL="285750" indent="-285750">
              <a:buFont typeface="Arial"/>
              <a:buChar char="•"/>
            </a:pPr>
            <a:r>
              <a:rPr lang="en-US" sz="1800" dirty="0"/>
              <a:t>Rules</a:t>
            </a:r>
          </a:p>
          <a:p>
            <a:pPr marL="461963" lvl="1" indent="-285750">
              <a:buFont typeface="Courier New"/>
              <a:buChar char="o"/>
            </a:pPr>
            <a:r>
              <a:rPr lang="en-US" sz="1800" dirty="0"/>
              <a:t>Number of players</a:t>
            </a:r>
          </a:p>
          <a:p>
            <a:pPr marL="461963" lvl="1" indent="-285750">
              <a:buFont typeface="Courier New"/>
              <a:buChar char="o"/>
            </a:pPr>
            <a:r>
              <a:rPr lang="en-US" sz="1800" dirty="0"/>
              <a:t>Card deck</a:t>
            </a:r>
          </a:p>
          <a:p>
            <a:pPr marL="461963" lvl="1" indent="-285750">
              <a:buFont typeface="Courier New"/>
              <a:buChar char="o"/>
            </a:pPr>
            <a:r>
              <a:rPr lang="en-US" sz="1800" dirty="0"/>
              <a:t>Drawing cards</a:t>
            </a:r>
          </a:p>
          <a:p>
            <a:pPr marL="461963" lvl="1" indent="-285750">
              <a:buFont typeface="Courier New"/>
              <a:buChar char="o"/>
            </a:pPr>
            <a:r>
              <a:rPr lang="en-US" sz="1800" dirty="0"/>
              <a:t>Player actions</a:t>
            </a:r>
          </a:p>
          <a:p>
            <a:pPr marL="646113" lvl="2" indent="-285750">
              <a:buFont typeface="Symbol" charset="2"/>
              <a:buChar char="-"/>
            </a:pPr>
            <a:r>
              <a:rPr lang="en-US" sz="1800" dirty="0"/>
              <a:t>Bet</a:t>
            </a:r>
          </a:p>
          <a:p>
            <a:pPr marL="646113" lvl="2" indent="-285750">
              <a:buFont typeface="Symbol" charset="2"/>
              <a:buChar char="-"/>
            </a:pPr>
            <a:r>
              <a:rPr lang="en-US" sz="1800" dirty="0"/>
              <a:t>Insurance</a:t>
            </a:r>
          </a:p>
          <a:p>
            <a:pPr marL="646113" lvl="2" indent="-285750">
              <a:buFont typeface="Symbol" charset="2"/>
              <a:buChar char="-"/>
            </a:pPr>
            <a:r>
              <a:rPr lang="en-US" sz="1800" dirty="0"/>
              <a:t>Hit</a:t>
            </a:r>
          </a:p>
          <a:p>
            <a:pPr marL="646113" lvl="2" indent="-285750">
              <a:buFont typeface="Symbol" charset="2"/>
              <a:buChar char="-"/>
            </a:pPr>
            <a:r>
              <a:rPr lang="en-US" sz="1800" dirty="0"/>
              <a:t>Stand</a:t>
            </a:r>
          </a:p>
          <a:p>
            <a:pPr marL="461963" lvl="1" indent="-285750">
              <a:buFont typeface="Courier New"/>
              <a:buChar char="o"/>
            </a:pPr>
            <a:r>
              <a:rPr lang="en-US" sz="1800" dirty="0"/>
              <a:t>Winnings status and winnings</a:t>
            </a:r>
          </a:p>
          <a:p>
            <a:pPr marL="646113" lvl="2" indent="-285750">
              <a:buFont typeface="Symbol" charset="2"/>
              <a:buChar char="-"/>
            </a:pPr>
            <a:r>
              <a:rPr lang="en-US" sz="1800" dirty="0"/>
              <a:t>Dealer wins against player</a:t>
            </a:r>
          </a:p>
          <a:p>
            <a:pPr marL="646113" lvl="2" indent="-285750">
              <a:buFont typeface="Symbol" charset="2"/>
              <a:buChar char="-"/>
            </a:pPr>
            <a:r>
              <a:rPr lang="en-US" sz="1800" dirty="0"/>
              <a:t>Player wins against dealer</a:t>
            </a:r>
          </a:p>
          <a:p>
            <a:pPr marL="646113" lvl="2" indent="-285750">
              <a:buFont typeface="Symbol" charset="2"/>
              <a:buChar char="-"/>
            </a:pPr>
            <a:r>
              <a:rPr lang="en-US" sz="1800" dirty="0"/>
              <a:t>Tie between player and dealer</a:t>
            </a:r>
          </a:p>
          <a:p>
            <a:pPr lvl="2" indent="0">
              <a:buNone/>
            </a:pPr>
            <a:endParaRPr lang="en-US" sz="1800" dirty="0"/>
          </a:p>
          <a:p>
            <a:r>
              <a:rPr lang="en-US" sz="1800" dirty="0">
                <a:sym typeface="Wingdings"/>
              </a:rPr>
              <a:t> Realistic casino experience!</a:t>
            </a:r>
            <a:endParaRPr lang="en-US" sz="180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1003300" y="6356350"/>
            <a:ext cx="6756399" cy="365125"/>
          </a:xfrm>
        </p:spPr>
        <p:txBody>
          <a:bodyPr/>
          <a:lstStyle/>
          <a:p>
            <a:r>
              <a:rPr lang="de-DE" dirty="0">
                <a:latin typeface="Arial"/>
                <a:cs typeface="Arial"/>
              </a:rPr>
              <a:t>XML Technology | </a:t>
            </a:r>
            <a:r>
              <a:rPr lang="de-DE" dirty="0" err="1">
                <a:latin typeface="Arial"/>
                <a:cs typeface="Arial"/>
              </a:rPr>
              <a:t>BlackJack</a:t>
            </a:r>
            <a:r>
              <a:rPr lang="de-DE" dirty="0">
                <a:latin typeface="Arial"/>
                <a:cs typeface="Arial"/>
              </a:rPr>
              <a:t> | Urban, </a:t>
            </a:r>
            <a:r>
              <a:rPr lang="de-DE" dirty="0" err="1">
                <a:latin typeface="Arial"/>
                <a:cs typeface="Arial"/>
              </a:rPr>
              <a:t>Seeser</a:t>
            </a:r>
            <a:r>
              <a:rPr lang="de-DE" dirty="0">
                <a:latin typeface="Arial"/>
                <a:cs typeface="Arial"/>
              </a:rPr>
              <a:t>, </a:t>
            </a:r>
            <a:r>
              <a:rPr lang="de-DE" dirty="0" err="1">
                <a:latin typeface="Arial"/>
                <a:cs typeface="Arial"/>
              </a:rPr>
              <a:t>Rienau</a:t>
            </a:r>
            <a:r>
              <a:rPr lang="de-DE" dirty="0">
                <a:latin typeface="Arial"/>
                <a:cs typeface="Arial"/>
              </a:rPr>
              <a:t>, Mitterer, </a:t>
            </a:r>
            <a:r>
              <a:rPr lang="de-DE" dirty="0" err="1">
                <a:latin typeface="Arial"/>
                <a:cs typeface="Arial"/>
              </a:rPr>
              <a:t>Ehler</a:t>
            </a:r>
            <a:r>
              <a:rPr lang="de-DE" dirty="0">
                <a:latin typeface="Arial"/>
                <a:cs typeface="Arial"/>
              </a:rPr>
              <a:t> | Garching, 08/30/17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E265BFB-70D1-4552-B9D1-2665EEDC3C5E}" type="slidenum">
              <a:rPr lang="de-DE" noProof="0" smtClean="0"/>
              <a:pPr>
                <a:defRPr/>
              </a:pPr>
              <a:t>8</a:t>
            </a:fld>
            <a:r>
              <a:rPr lang="de-DE" dirty="0"/>
              <a:t>/15</a:t>
            </a:r>
            <a:endParaRPr lang="de-DE" noProof="0" dirty="0"/>
          </a:p>
        </p:txBody>
      </p:sp>
      <p:sp>
        <p:nvSpPr>
          <p:cNvPr id="14" name="Rechteck 13"/>
          <p:cNvSpPr/>
          <p:nvPr/>
        </p:nvSpPr>
        <p:spPr>
          <a:xfrm>
            <a:off x="0" y="6170575"/>
            <a:ext cx="1046270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Introduction</a:t>
            </a:r>
          </a:p>
        </p:txBody>
      </p:sp>
      <p:sp>
        <p:nvSpPr>
          <p:cNvPr id="15" name="Rechteck 14"/>
          <p:cNvSpPr/>
          <p:nvPr/>
        </p:nvSpPr>
        <p:spPr>
          <a:xfrm>
            <a:off x="1108269" y="6163374"/>
            <a:ext cx="1134747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Technologies</a:t>
            </a:r>
          </a:p>
        </p:txBody>
      </p:sp>
      <p:sp>
        <p:nvSpPr>
          <p:cNvPr id="16" name="Rechteck 15"/>
          <p:cNvSpPr/>
          <p:nvPr/>
        </p:nvSpPr>
        <p:spPr>
          <a:xfrm>
            <a:off x="2305015" y="6163374"/>
            <a:ext cx="1010065" cy="27171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Design</a:t>
            </a:r>
          </a:p>
        </p:txBody>
      </p:sp>
      <p:sp>
        <p:nvSpPr>
          <p:cNvPr id="17" name="Rechteck 16"/>
          <p:cNvSpPr/>
          <p:nvPr/>
        </p:nvSpPr>
        <p:spPr>
          <a:xfrm>
            <a:off x="3379937" y="6170575"/>
            <a:ext cx="1214219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Architecture</a:t>
            </a:r>
          </a:p>
        </p:txBody>
      </p:sp>
      <p:sp>
        <p:nvSpPr>
          <p:cNvPr id="18" name="Rechteck 17"/>
          <p:cNvSpPr/>
          <p:nvPr/>
        </p:nvSpPr>
        <p:spPr>
          <a:xfrm>
            <a:off x="4653747" y="6170575"/>
            <a:ext cx="1100735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Testing</a:t>
            </a:r>
          </a:p>
        </p:txBody>
      </p:sp>
      <p:sp>
        <p:nvSpPr>
          <p:cNvPr id="19" name="Rechteck 18"/>
          <p:cNvSpPr/>
          <p:nvPr/>
        </p:nvSpPr>
        <p:spPr>
          <a:xfrm>
            <a:off x="5799230" y="6170575"/>
            <a:ext cx="1091689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Development</a:t>
            </a:r>
          </a:p>
        </p:txBody>
      </p:sp>
      <p:sp>
        <p:nvSpPr>
          <p:cNvPr id="20" name="Rechteck 19"/>
          <p:cNvSpPr/>
          <p:nvPr/>
        </p:nvSpPr>
        <p:spPr>
          <a:xfrm>
            <a:off x="6949150" y="6170575"/>
            <a:ext cx="1048606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Conclusion</a:t>
            </a:r>
          </a:p>
        </p:txBody>
      </p:sp>
      <p:sp>
        <p:nvSpPr>
          <p:cNvPr id="21" name="Rechteck 20"/>
          <p:cNvSpPr/>
          <p:nvPr/>
        </p:nvSpPr>
        <p:spPr>
          <a:xfrm>
            <a:off x="8055987" y="6163374"/>
            <a:ext cx="1083181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6426012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Architecture – MVC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1003300" y="6356350"/>
            <a:ext cx="6756399" cy="365125"/>
          </a:xfrm>
        </p:spPr>
        <p:txBody>
          <a:bodyPr/>
          <a:lstStyle/>
          <a:p>
            <a:r>
              <a:rPr lang="de-DE" dirty="0">
                <a:latin typeface="Arial"/>
                <a:cs typeface="Arial"/>
              </a:rPr>
              <a:t>XML Technology | </a:t>
            </a:r>
            <a:r>
              <a:rPr lang="de-DE" dirty="0" err="1">
                <a:latin typeface="Arial"/>
                <a:cs typeface="Arial"/>
              </a:rPr>
              <a:t>BlackJack</a:t>
            </a:r>
            <a:r>
              <a:rPr lang="de-DE" dirty="0">
                <a:latin typeface="Arial"/>
                <a:cs typeface="Arial"/>
              </a:rPr>
              <a:t> | Urban, </a:t>
            </a:r>
            <a:r>
              <a:rPr lang="de-DE" dirty="0" err="1">
                <a:latin typeface="Arial"/>
                <a:cs typeface="Arial"/>
              </a:rPr>
              <a:t>Seeser</a:t>
            </a:r>
            <a:r>
              <a:rPr lang="de-DE" dirty="0">
                <a:latin typeface="Arial"/>
                <a:cs typeface="Arial"/>
              </a:rPr>
              <a:t>, </a:t>
            </a:r>
            <a:r>
              <a:rPr lang="de-DE" dirty="0" err="1">
                <a:latin typeface="Arial"/>
                <a:cs typeface="Arial"/>
              </a:rPr>
              <a:t>Rienau</a:t>
            </a:r>
            <a:r>
              <a:rPr lang="de-DE" dirty="0">
                <a:latin typeface="Arial"/>
                <a:cs typeface="Arial"/>
              </a:rPr>
              <a:t>, Mitterer, </a:t>
            </a:r>
            <a:r>
              <a:rPr lang="de-DE" dirty="0" err="1">
                <a:latin typeface="Arial"/>
                <a:cs typeface="Arial"/>
              </a:rPr>
              <a:t>Ehler</a:t>
            </a:r>
            <a:r>
              <a:rPr lang="de-DE" dirty="0">
                <a:latin typeface="Arial"/>
                <a:cs typeface="Arial"/>
              </a:rPr>
              <a:t> | Garching, 08/30/17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E265BFB-70D1-4552-B9D1-2665EEDC3C5E}" type="slidenum">
              <a:rPr lang="de-DE" noProof="0" smtClean="0"/>
              <a:pPr>
                <a:defRPr/>
              </a:pPr>
              <a:t>9</a:t>
            </a:fld>
            <a:r>
              <a:rPr lang="de-DE" dirty="0"/>
              <a:t>/15</a:t>
            </a:r>
            <a:endParaRPr lang="de-DE" noProof="0" dirty="0"/>
          </a:p>
        </p:txBody>
      </p:sp>
      <p:pic>
        <p:nvPicPr>
          <p:cNvPr id="7" name="Bild 6" descr="MVC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00" y="2053578"/>
            <a:ext cx="6604000" cy="3716044"/>
          </a:xfrm>
          <a:prstGeom prst="rect">
            <a:avLst/>
          </a:prstGeom>
        </p:spPr>
      </p:pic>
      <p:sp>
        <p:nvSpPr>
          <p:cNvPr id="9" name="Textfeld 8"/>
          <p:cNvSpPr txBox="1"/>
          <p:nvPr/>
        </p:nvSpPr>
        <p:spPr>
          <a:xfrm>
            <a:off x="192596" y="5943600"/>
            <a:ext cx="8758808" cy="13747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US" sz="800" dirty="0">
                <a:latin typeface="+mn-lt"/>
              </a:rPr>
              <a:t>Source: </a:t>
            </a:r>
            <a:r>
              <a:rPr lang="en-US" sz="800" u="sng" dirty="0">
                <a:solidFill>
                  <a:srgbClr val="0000FF"/>
                </a:solidFill>
                <a:latin typeface="+mn-lt"/>
              </a:rPr>
              <a:t>https://</a:t>
            </a:r>
            <a:r>
              <a:rPr lang="en-US" sz="800" u="sng" dirty="0" err="1">
                <a:solidFill>
                  <a:srgbClr val="0000FF"/>
                </a:solidFill>
                <a:latin typeface="+mn-lt"/>
              </a:rPr>
              <a:t>image.slidesharecdn.com</a:t>
            </a:r>
            <a:r>
              <a:rPr lang="en-US" sz="800" u="sng" dirty="0">
                <a:solidFill>
                  <a:srgbClr val="0000FF"/>
                </a:solidFill>
                <a:latin typeface="+mn-lt"/>
              </a:rPr>
              <a:t>/modelviewcontrollermvc-140211001124-phpapp01/ 95/model-view-controller-mvc-6-638.jpg?cb=1392077579</a:t>
            </a:r>
            <a:r>
              <a:rPr lang="en-US" sz="800" dirty="0">
                <a:latin typeface="+mn-lt"/>
              </a:rPr>
              <a:t>, accessed on 08/23/17 at around 04:19 PM</a:t>
            </a:r>
          </a:p>
        </p:txBody>
      </p:sp>
      <p:sp>
        <p:nvSpPr>
          <p:cNvPr id="17" name="Rechteck 16"/>
          <p:cNvSpPr/>
          <p:nvPr/>
        </p:nvSpPr>
        <p:spPr>
          <a:xfrm>
            <a:off x="0" y="6170575"/>
            <a:ext cx="1046270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Introduction</a:t>
            </a:r>
          </a:p>
        </p:txBody>
      </p:sp>
      <p:sp>
        <p:nvSpPr>
          <p:cNvPr id="18" name="Rechteck 17"/>
          <p:cNvSpPr/>
          <p:nvPr/>
        </p:nvSpPr>
        <p:spPr>
          <a:xfrm>
            <a:off x="1108269" y="6163374"/>
            <a:ext cx="1134747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Technologies</a:t>
            </a:r>
          </a:p>
        </p:txBody>
      </p:sp>
      <p:sp>
        <p:nvSpPr>
          <p:cNvPr id="19" name="Rechteck 18"/>
          <p:cNvSpPr/>
          <p:nvPr/>
        </p:nvSpPr>
        <p:spPr>
          <a:xfrm>
            <a:off x="2305015" y="6163374"/>
            <a:ext cx="1010065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Design</a:t>
            </a:r>
          </a:p>
        </p:txBody>
      </p:sp>
      <p:sp>
        <p:nvSpPr>
          <p:cNvPr id="20" name="Rechteck 19"/>
          <p:cNvSpPr/>
          <p:nvPr/>
        </p:nvSpPr>
        <p:spPr>
          <a:xfrm>
            <a:off x="3379937" y="6170575"/>
            <a:ext cx="1214219" cy="27171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Architecture</a:t>
            </a:r>
          </a:p>
        </p:txBody>
      </p:sp>
      <p:sp>
        <p:nvSpPr>
          <p:cNvPr id="21" name="Rechteck 20"/>
          <p:cNvSpPr/>
          <p:nvPr/>
        </p:nvSpPr>
        <p:spPr>
          <a:xfrm>
            <a:off x="4653747" y="6170575"/>
            <a:ext cx="1100735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Testing</a:t>
            </a:r>
          </a:p>
        </p:txBody>
      </p:sp>
      <p:sp>
        <p:nvSpPr>
          <p:cNvPr id="22" name="Rechteck 21"/>
          <p:cNvSpPr/>
          <p:nvPr/>
        </p:nvSpPr>
        <p:spPr>
          <a:xfrm>
            <a:off x="5799230" y="6170575"/>
            <a:ext cx="1091689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Development</a:t>
            </a:r>
          </a:p>
        </p:txBody>
      </p:sp>
      <p:sp>
        <p:nvSpPr>
          <p:cNvPr id="23" name="Rechteck 22"/>
          <p:cNvSpPr/>
          <p:nvPr/>
        </p:nvSpPr>
        <p:spPr>
          <a:xfrm>
            <a:off x="6949150" y="6170575"/>
            <a:ext cx="1048606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Conclusion</a:t>
            </a:r>
          </a:p>
        </p:txBody>
      </p:sp>
      <p:sp>
        <p:nvSpPr>
          <p:cNvPr id="24" name="Rechteck 23"/>
          <p:cNvSpPr/>
          <p:nvPr/>
        </p:nvSpPr>
        <p:spPr>
          <a:xfrm>
            <a:off x="8055987" y="6163374"/>
            <a:ext cx="1083181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616293865"/>
      </p:ext>
    </p:extLst>
  </p:cSld>
  <p:clrMapOvr>
    <a:masterClrMapping/>
  </p:clrMapOvr>
</p:sld>
</file>

<file path=ppt/theme/theme1.xml><?xml version="1.0" encoding="utf-8"?>
<a:theme xmlns:a="http://schemas.openxmlformats.org/drawingml/2006/main" name="TUM_Praesentation_p_v1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Titel 2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Titel 3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</a:theme>
</file>

<file path=ppt/theme/theme4.xml><?xml version="1.0" encoding="utf-8"?>
<a:theme xmlns:a="http://schemas.openxmlformats.org/drawingml/2006/main" name="Inhalt">
  <a:themeElements>
    <a:clrScheme name="TUM">
      <a:dk1>
        <a:sysClr val="windowText" lastClr="000000"/>
      </a:dk1>
      <a:lt1>
        <a:sysClr val="window" lastClr="FFFFFF"/>
      </a:lt1>
      <a:dk2>
        <a:srgbClr val="003359"/>
      </a:dk2>
      <a:lt2>
        <a:srgbClr val="0065BD"/>
      </a:lt2>
      <a:accent1>
        <a:srgbClr val="005293"/>
      </a:accent1>
      <a:accent2>
        <a:srgbClr val="64A0C8"/>
      </a:accent2>
      <a:accent3>
        <a:srgbClr val="98C6EA"/>
      </a:accent3>
      <a:accent4>
        <a:srgbClr val="A2AD00"/>
      </a:accent4>
      <a:accent5>
        <a:srgbClr val="E37222"/>
      </a:accent5>
      <a:accent6>
        <a:srgbClr val="DAD7CB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</a:theme>
</file>

<file path=ppt/theme/theme5.xml><?xml version="1.0" encoding="utf-8"?>
<a:theme xmlns:a="http://schemas.openxmlformats.org/drawingml/2006/main" name="Kapiteltrenner blau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</a:theme>
</file>

<file path=ppt/theme/theme6.xml><?xml version="1.0" encoding="utf-8"?>
<a:theme xmlns:a="http://schemas.openxmlformats.org/drawingml/2006/main" name="Kapiteltrenner schwarz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</a:theme>
</file>

<file path=ppt/theme/theme7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TUM_Praesentation_p_v1.potx</Template>
  <TotalTime>0</TotalTime>
  <Words>1006</Words>
  <Application>Microsoft Office PowerPoint</Application>
  <PresentationFormat>Bildschirmpräsentation (4:3)</PresentationFormat>
  <Paragraphs>303</Paragraphs>
  <Slides>21</Slides>
  <Notes>19</Notes>
  <HiddenSlides>1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6</vt:i4>
      </vt:variant>
      <vt:variant>
        <vt:lpstr>Folientitel</vt:lpstr>
      </vt:variant>
      <vt:variant>
        <vt:i4>21</vt:i4>
      </vt:variant>
    </vt:vector>
  </HeadingPairs>
  <TitlesOfParts>
    <vt:vector size="32" baseType="lpstr">
      <vt:lpstr>Arial</vt:lpstr>
      <vt:lpstr>Calibri</vt:lpstr>
      <vt:lpstr>Courier New</vt:lpstr>
      <vt:lpstr>Symbol</vt:lpstr>
      <vt:lpstr>Wingdings</vt:lpstr>
      <vt:lpstr>TUM_Praesentation_p_v1</vt:lpstr>
      <vt:lpstr>Titel 2</vt:lpstr>
      <vt:lpstr>Titel 3</vt:lpstr>
      <vt:lpstr>Inhalt</vt:lpstr>
      <vt:lpstr>Kapiteltrenner blau</vt:lpstr>
      <vt:lpstr>Kapiteltrenner schwarz</vt:lpstr>
      <vt:lpstr>Practical Course: XML Technology</vt:lpstr>
      <vt:lpstr>Agenda</vt:lpstr>
      <vt:lpstr>1. Introduction</vt:lpstr>
      <vt:lpstr>1. Introduction - Team</vt:lpstr>
      <vt:lpstr>1. Introduction – Team work</vt:lpstr>
      <vt:lpstr>1. Introduction - Requirements</vt:lpstr>
      <vt:lpstr>2. Technologies</vt:lpstr>
      <vt:lpstr>3. Design and Implementation</vt:lpstr>
      <vt:lpstr>4. Architecture – MVC</vt:lpstr>
      <vt:lpstr>4. Architecture – Class Diagram</vt:lpstr>
      <vt:lpstr>5. Testing</vt:lpstr>
      <vt:lpstr>6. Development – Environment</vt:lpstr>
      <vt:lpstr>6. Development – Phases</vt:lpstr>
      <vt:lpstr>7. Conclusion</vt:lpstr>
      <vt:lpstr>Reflection</vt:lpstr>
      <vt:lpstr>Challenges &amp; Outlook</vt:lpstr>
      <vt:lpstr>8. Demo – Overview GUI</vt:lpstr>
      <vt:lpstr>8. Demo – Live</vt:lpstr>
      <vt:lpstr>PowerPoint-Präsentation</vt:lpstr>
      <vt:lpstr>Practical Course: XML Technology</vt:lpstr>
      <vt:lpstr>To 8. Demo</vt:lpstr>
    </vt:vector>
  </TitlesOfParts>
  <Company>--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creator>--</dc:creator>
  <cp:lastModifiedBy>Michael Mitterer</cp:lastModifiedBy>
  <cp:revision>656</cp:revision>
  <cp:lastPrinted>2017-01-20T10:56:14Z</cp:lastPrinted>
  <dcterms:created xsi:type="dcterms:W3CDTF">2016-01-29T10:30:03Z</dcterms:created>
  <dcterms:modified xsi:type="dcterms:W3CDTF">2017-08-29T16:22:45Z</dcterms:modified>
</cp:coreProperties>
</file>